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1" r:id="rId3"/>
    <p:sldId id="272" r:id="rId4"/>
    <p:sldId id="256" r:id="rId5"/>
    <p:sldId id="257" r:id="rId6"/>
    <p:sldId id="274" r:id="rId7"/>
    <p:sldId id="275" r:id="rId8"/>
    <p:sldId id="258" r:id="rId9"/>
    <p:sldId id="276" r:id="rId10"/>
    <p:sldId id="278" r:id="rId11"/>
    <p:sldId id="279" r:id="rId12"/>
    <p:sldId id="283" r:id="rId13"/>
    <p:sldId id="259" r:id="rId14"/>
    <p:sldId id="261" r:id="rId15"/>
    <p:sldId id="282" r:id="rId16"/>
    <p:sldId id="262" r:id="rId17"/>
    <p:sldId id="269" r:id="rId18"/>
    <p:sldId id="280" r:id="rId19"/>
    <p:sldId id="281" r:id="rId20"/>
    <p:sldId id="263" r:id="rId21"/>
    <p:sldId id="264" r:id="rId22"/>
    <p:sldId id="265" r:id="rId23"/>
    <p:sldId id="266" r:id="rId24"/>
    <p:sldId id="26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386FB5-5BF6-4ECC-8108-7EE23E68B767}" type="datetimeFigureOut">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C9E1F-1BF8-481E-86C2-798481D1A2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86FB5-5BF6-4ECC-8108-7EE23E68B767}" type="datetimeFigureOut">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C9E1F-1BF8-481E-86C2-798481D1A2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86FB5-5BF6-4ECC-8108-7EE23E68B767}" type="datetimeFigureOut">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C9E1F-1BF8-481E-86C2-798481D1A2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86FB5-5BF6-4ECC-8108-7EE23E68B767}" type="datetimeFigureOut">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C9E1F-1BF8-481E-86C2-798481D1A2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386FB5-5BF6-4ECC-8108-7EE23E68B767}" type="datetimeFigureOut">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C9E1F-1BF8-481E-86C2-798481D1A2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386FB5-5BF6-4ECC-8108-7EE23E68B767}" type="datetimeFigureOut">
              <a:rPr lang="en-US" smtClean="0"/>
              <a:pPr/>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C9E1F-1BF8-481E-86C2-798481D1A2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86FB5-5BF6-4ECC-8108-7EE23E68B767}" type="datetimeFigureOut">
              <a:rPr lang="en-US" smtClean="0"/>
              <a:pPr/>
              <a:t>9/14/2017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C9E1F-1BF8-481E-86C2-798481D1A2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86FB5-5BF6-4ECC-8108-7EE23E68B767}" type="datetimeFigureOut">
              <a:rPr lang="en-US" smtClean="0"/>
              <a:pPr/>
              <a:t>9/14/2017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C9E1F-1BF8-481E-86C2-798481D1A2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86FB5-5BF6-4ECC-8108-7EE23E68B767}" type="datetimeFigureOut">
              <a:rPr lang="en-US" smtClean="0"/>
              <a:pPr/>
              <a:t>9/14/2017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C9E1F-1BF8-481E-86C2-798481D1A2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86FB5-5BF6-4ECC-8108-7EE23E68B767}" type="datetimeFigureOut">
              <a:rPr lang="en-US" smtClean="0"/>
              <a:pPr/>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C9E1F-1BF8-481E-86C2-798481D1A2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86FB5-5BF6-4ECC-8108-7EE23E68B767}" type="datetimeFigureOut">
              <a:rPr lang="en-US" smtClean="0"/>
              <a:pPr/>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C9E1F-1BF8-481E-86C2-798481D1A2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86FB5-5BF6-4ECC-8108-7EE23E68B767}" type="datetimeFigureOut">
              <a:rPr lang="en-US" smtClean="0"/>
              <a:pPr/>
              <a:t>9/14/2017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C9E1F-1BF8-481E-86C2-798481D1A2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abcoc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abcock.edu.ng/" TargetMode="External"/><Relationship Id="rId2" Type="http://schemas.openxmlformats.org/officeDocument/2006/relationships/hyperlink" Target="http://www.umis.babcock.edu.ng/" TargetMode="External"/><Relationship Id="rId1" Type="http://schemas.openxmlformats.org/officeDocument/2006/relationships/slideLayout" Target="../slideLayouts/slideLayout2.xml"/><Relationship Id="rId4" Type="http://schemas.openxmlformats.org/officeDocument/2006/relationships/hyperlink" Target="http://www.babcock.edu.ng/pg-admission/2017.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w3.org/Internationa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pache.org/"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r>
              <a:rPr lang="en-US" b="1" dirty="0" smtClean="0">
                <a:effectLst>
                  <a:outerShdw blurRad="38100" dist="38100" dir="2700000" algn="tl">
                    <a:srgbClr val="000000">
                      <a:alpha val="43137"/>
                    </a:srgbClr>
                  </a:outerShdw>
                </a:effectLst>
              </a:rPr>
              <a:t>Week 2, Lesson 2</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685800"/>
            <a:ext cx="8458200" cy="5943600"/>
          </a:xfrm>
        </p:spPr>
        <p:txBody>
          <a:bodyPr>
            <a:normAutofit/>
          </a:bodyPr>
          <a:lstStyle/>
          <a:p>
            <a:pPr>
              <a:buNone/>
            </a:pPr>
            <a:endParaRPr lang="en-US" dirty="0" smtClean="0"/>
          </a:p>
          <a:p>
            <a:pPr algn="ctr">
              <a:buNone/>
            </a:pPr>
            <a:r>
              <a:rPr lang="en-US" sz="5400" b="1" dirty="0" smtClean="0">
                <a:solidFill>
                  <a:srgbClr val="FF0000"/>
                </a:solidFill>
                <a:effectLst>
                  <a:outerShdw blurRad="38100" dist="38100" dir="2700000" algn="tl">
                    <a:srgbClr val="000000">
                      <a:alpha val="43137"/>
                    </a:srgbClr>
                  </a:outerShdw>
                </a:effectLst>
              </a:rPr>
              <a:t>Introduction to Web Design &amp; Publishing</a:t>
            </a:r>
          </a:p>
          <a:p>
            <a:pPr algn="ctr">
              <a:buNone/>
            </a:pPr>
            <a:r>
              <a:rPr lang="en-US" sz="5400" b="1" dirty="0" smtClean="0">
                <a:effectLst>
                  <a:outerShdw blurRad="38100" dist="38100" dir="2700000" algn="tl">
                    <a:srgbClr val="000000">
                      <a:alpha val="43137"/>
                    </a:srgbClr>
                  </a:outerShdw>
                </a:effectLst>
              </a:rPr>
              <a:t>Biblical Relationship: Gen. 1:1</a:t>
            </a:r>
          </a:p>
          <a:p>
            <a:pPr algn="ctr">
              <a:buNone/>
            </a:pPr>
            <a:r>
              <a:rPr lang="en-US" sz="2400" dirty="0" smtClean="0"/>
              <a:t>https://sites.google.com/a/babcock.edu.ng/maitanmi-lecture-site/</a:t>
            </a:r>
          </a:p>
          <a:p>
            <a:pPr algn="ctr">
              <a:buNone/>
            </a:pPr>
            <a:endParaRPr lang="en-US" sz="54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b="1" dirty="0" smtClean="0"/>
              <a:t>Domain Names &amp; URL</a:t>
            </a:r>
            <a:endParaRPr lang="en-GB" b="1" dirty="0"/>
          </a:p>
        </p:txBody>
      </p:sp>
      <p:sp>
        <p:nvSpPr>
          <p:cNvPr id="3" name="Content Placeholder 2"/>
          <p:cNvSpPr>
            <a:spLocks noGrp="1"/>
          </p:cNvSpPr>
          <p:nvPr>
            <p:ph idx="1"/>
          </p:nvPr>
        </p:nvSpPr>
        <p:spPr>
          <a:xfrm>
            <a:off x="228600" y="609600"/>
            <a:ext cx="8686800" cy="6019800"/>
          </a:xfrm>
        </p:spPr>
        <p:txBody>
          <a:bodyPr>
            <a:noAutofit/>
          </a:bodyPr>
          <a:lstStyle/>
          <a:p>
            <a:pPr marL="0" indent="0" algn="just">
              <a:buNone/>
            </a:pPr>
            <a:r>
              <a:rPr lang="en-GB" sz="2400" dirty="0"/>
              <a:t>Generally, domain names are composed of 3 to 4 parts namely:</a:t>
            </a:r>
          </a:p>
          <a:p>
            <a:pPr marL="0" indent="0" algn="just">
              <a:buNone/>
            </a:pPr>
            <a:r>
              <a:rPr lang="en-GB" sz="2400" dirty="0"/>
              <a:t>Hostname, Organisation, Sub-domains (optional) and Country name.</a:t>
            </a:r>
          </a:p>
          <a:p>
            <a:pPr marL="0" indent="0">
              <a:buNone/>
            </a:pPr>
            <a:r>
              <a:rPr lang="en-GB" sz="2400" dirty="0" err="1" smtClean="0"/>
              <a:t>e.g</a:t>
            </a:r>
            <a:r>
              <a:rPr lang="en-GB" sz="2400" dirty="0" smtClean="0"/>
              <a:t>: </a:t>
            </a:r>
            <a:r>
              <a:rPr lang="en-GB" sz="2400" dirty="0" err="1" smtClean="0"/>
              <a:t>Hostname.Organisationname.Type</a:t>
            </a:r>
            <a:r>
              <a:rPr lang="en-GB" sz="2400" dirty="0" smtClean="0"/>
              <a:t> </a:t>
            </a:r>
            <a:r>
              <a:rPr lang="en-GB" sz="2400" dirty="0"/>
              <a:t>of </a:t>
            </a:r>
            <a:r>
              <a:rPr lang="en-GB" sz="2400" dirty="0" smtClean="0"/>
              <a:t>    </a:t>
            </a:r>
            <a:r>
              <a:rPr lang="en-GB" sz="2400" dirty="0" err="1" smtClean="0"/>
              <a:t>categorisation.Countryname</a:t>
            </a:r>
            <a:endParaRPr lang="en-GB" sz="2400" dirty="0"/>
          </a:p>
          <a:p>
            <a:pPr marL="0" indent="0" algn="just">
              <a:buNone/>
            </a:pPr>
            <a:r>
              <a:rPr lang="en-GB" sz="2400" dirty="0"/>
              <a:t>OR</a:t>
            </a:r>
          </a:p>
          <a:p>
            <a:pPr marL="0" indent="0">
              <a:buNone/>
            </a:pPr>
            <a:r>
              <a:rPr lang="en-GB" sz="2400" dirty="0" err="1"/>
              <a:t>Hostname.Domain.Top</a:t>
            </a:r>
            <a:r>
              <a:rPr lang="en-GB" sz="2400" dirty="0"/>
              <a:t>-level </a:t>
            </a:r>
            <a:r>
              <a:rPr lang="en-GB" sz="2400" dirty="0" err="1"/>
              <a:t>domain.International</a:t>
            </a:r>
            <a:r>
              <a:rPr lang="en-GB" sz="2400" dirty="0"/>
              <a:t> top-level domain.</a:t>
            </a:r>
          </a:p>
          <a:p>
            <a:pPr marL="0" indent="0" algn="just">
              <a:buNone/>
            </a:pPr>
            <a:r>
              <a:rPr lang="en-GB" sz="2400" dirty="0"/>
              <a:t> </a:t>
            </a:r>
            <a:r>
              <a:rPr lang="en-GB" sz="2400" dirty="0" smtClean="0"/>
              <a:t>Where </a:t>
            </a:r>
            <a:r>
              <a:rPr lang="en-GB" sz="2400" dirty="0"/>
              <a:t>the top-level domains include:  </a:t>
            </a:r>
          </a:p>
          <a:p>
            <a:pPr lvl="0" algn="just"/>
            <a:r>
              <a:rPr lang="en-GB" sz="2200" dirty="0"/>
              <a:t>.com for commercial</a:t>
            </a:r>
          </a:p>
          <a:p>
            <a:pPr lvl="0" algn="just"/>
            <a:r>
              <a:rPr lang="en-GB" sz="2200" dirty="0"/>
              <a:t>.mil for military</a:t>
            </a:r>
          </a:p>
          <a:p>
            <a:pPr lvl="0" algn="just"/>
            <a:r>
              <a:rPr lang="en-GB" sz="2200" dirty="0"/>
              <a:t>.</a:t>
            </a:r>
            <a:r>
              <a:rPr lang="en-GB" sz="2200" dirty="0" err="1"/>
              <a:t>edu</a:t>
            </a:r>
            <a:r>
              <a:rPr lang="en-GB" sz="2200" dirty="0"/>
              <a:t> for education</a:t>
            </a:r>
          </a:p>
          <a:p>
            <a:pPr lvl="0" algn="just"/>
            <a:r>
              <a:rPr lang="en-GB" sz="2200" dirty="0"/>
              <a:t>.org for organisation</a:t>
            </a:r>
          </a:p>
          <a:p>
            <a:pPr lvl="0" algn="just"/>
            <a:r>
              <a:rPr lang="en-GB" sz="2200" dirty="0" err="1"/>
              <a:t>.net</a:t>
            </a:r>
            <a:r>
              <a:rPr lang="en-GB" sz="2200" dirty="0"/>
              <a:t> for information services/network</a:t>
            </a:r>
          </a:p>
          <a:p>
            <a:pPr algn="just"/>
            <a:r>
              <a:rPr lang="en-GB" sz="2200" dirty="0"/>
              <a:t>etc.</a:t>
            </a:r>
          </a:p>
          <a:p>
            <a:pPr algn="just"/>
            <a:endParaRPr lang="en-GB" sz="2400" dirty="0"/>
          </a:p>
        </p:txBody>
      </p:sp>
    </p:spTree>
    <p:extLst>
      <p:ext uri="{BB962C8B-B14F-4D97-AF65-F5344CB8AC3E}">
        <p14:creationId xmlns:p14="http://schemas.microsoft.com/office/powerpoint/2010/main" xmlns="" val="1336782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400800"/>
          </a:xfrm>
        </p:spPr>
        <p:txBody>
          <a:bodyPr>
            <a:normAutofit/>
          </a:bodyPr>
          <a:lstStyle/>
          <a:p>
            <a:pPr marL="0" indent="0">
              <a:buNone/>
            </a:pPr>
            <a:r>
              <a:rPr lang="en-GB" dirty="0"/>
              <a:t>and the international top-level domain use a 2-letter country code </a:t>
            </a:r>
          </a:p>
          <a:p>
            <a:pPr marL="0" lvl="0" indent="0">
              <a:buNone/>
            </a:pPr>
            <a:r>
              <a:rPr lang="en-GB" dirty="0"/>
              <a:t>such as:</a:t>
            </a:r>
          </a:p>
          <a:p>
            <a:r>
              <a:rPr lang="en-GB" dirty="0"/>
              <a:t>.</a:t>
            </a:r>
            <a:r>
              <a:rPr lang="en-GB" dirty="0" err="1"/>
              <a:t>ng</a:t>
            </a:r>
            <a:r>
              <a:rPr lang="en-GB" dirty="0"/>
              <a:t> for Nigeria</a:t>
            </a:r>
          </a:p>
          <a:p>
            <a:r>
              <a:rPr lang="en-GB" dirty="0"/>
              <a:t> us for United States</a:t>
            </a:r>
          </a:p>
          <a:p>
            <a:r>
              <a:rPr lang="en-GB" dirty="0"/>
              <a:t>.</a:t>
            </a:r>
            <a:r>
              <a:rPr lang="en-GB" dirty="0" err="1"/>
              <a:t>uk</a:t>
            </a:r>
            <a:r>
              <a:rPr lang="en-GB" dirty="0"/>
              <a:t> for United Kingdom etc. </a:t>
            </a:r>
          </a:p>
          <a:p>
            <a:pPr marL="0" indent="0">
              <a:buNone/>
            </a:pPr>
            <a:r>
              <a:rPr lang="en-GB" dirty="0" err="1"/>
              <a:t>e.g</a:t>
            </a:r>
            <a:r>
              <a:rPr lang="en-GB" dirty="0"/>
              <a:t>: 	1. </a:t>
            </a:r>
            <a:r>
              <a:rPr lang="en-GB" u="sng" dirty="0">
                <a:hlinkClick r:id="rId2"/>
              </a:rPr>
              <a:t>www.babcock</a:t>
            </a:r>
            <a:r>
              <a:rPr lang="en-GB" dirty="0"/>
              <a:t>.edu.ng</a:t>
            </a:r>
          </a:p>
          <a:p>
            <a:pPr marL="0" indent="0">
              <a:buNone/>
            </a:pPr>
            <a:r>
              <a:rPr lang="en-GB" dirty="0"/>
              <a:t>2. www.4shared.com</a:t>
            </a:r>
          </a:p>
          <a:p>
            <a:pPr marL="0" indent="0">
              <a:buNone/>
            </a:pPr>
            <a:r>
              <a:rPr lang="en-GB" dirty="0" smtClean="0"/>
              <a:t>3</a:t>
            </a:r>
            <a:r>
              <a:rPr lang="en-GB" dirty="0"/>
              <a:t>. www.google.com</a:t>
            </a:r>
          </a:p>
          <a:p>
            <a:pPr marL="0" indent="0">
              <a:buNone/>
            </a:pPr>
            <a:r>
              <a:rPr lang="en-GB" dirty="0"/>
              <a:t>4. www.yahoo.com</a:t>
            </a:r>
          </a:p>
          <a:p>
            <a:endParaRPr lang="en-GB" dirty="0"/>
          </a:p>
        </p:txBody>
      </p:sp>
    </p:spTree>
    <p:extLst>
      <p:ext uri="{BB962C8B-B14F-4D97-AF65-F5344CB8AC3E}">
        <p14:creationId xmlns:p14="http://schemas.microsoft.com/office/powerpoint/2010/main" xmlns="" val="1336782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www.umis.babcock.edu.ng</a:t>
            </a:r>
            <a:endParaRPr lang="en-US" dirty="0" smtClean="0"/>
          </a:p>
          <a:p>
            <a:r>
              <a:rPr lang="en-US" dirty="0" smtClean="0">
                <a:hlinkClick r:id="rId3"/>
              </a:rPr>
              <a:t>www.babcock.edu.ng</a:t>
            </a:r>
            <a:endParaRPr lang="en-US" dirty="0" smtClean="0"/>
          </a:p>
          <a:p>
            <a:r>
              <a:rPr lang="en-US" smtClean="0">
                <a:hlinkClick r:id="rId4"/>
              </a:rPr>
              <a:t>www.babcock.edu.ng/pg-admission/2017.html</a:t>
            </a:r>
            <a:endParaRPr lang="en-US" smtClean="0"/>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8534400" cy="1470025"/>
          </a:xfrm>
        </p:spPr>
        <p:txBody>
          <a:bodyPr/>
          <a:lstStyle/>
          <a:p>
            <a:r>
              <a:rPr lang="en-US" b="1" dirty="0" smtClean="0"/>
              <a:t>Transmission Control Protocol (TCP)</a:t>
            </a:r>
            <a:endParaRPr lang="en-US" b="1" dirty="0"/>
          </a:p>
        </p:txBody>
      </p:sp>
      <p:sp>
        <p:nvSpPr>
          <p:cNvPr id="3" name="Subtitle 2"/>
          <p:cNvSpPr>
            <a:spLocks noGrp="1"/>
          </p:cNvSpPr>
          <p:nvPr>
            <p:ph type="subTitle" idx="1"/>
          </p:nvPr>
        </p:nvSpPr>
        <p:spPr>
          <a:xfrm>
            <a:off x="228600" y="1066800"/>
            <a:ext cx="8305800" cy="5791200"/>
          </a:xfrm>
        </p:spPr>
        <p:txBody>
          <a:bodyPr>
            <a:normAutofit fontScale="92500"/>
          </a:bodyPr>
          <a:lstStyle/>
          <a:p>
            <a:pPr algn="l"/>
            <a:r>
              <a:rPr lang="en-US" dirty="0" smtClean="0">
                <a:solidFill>
                  <a:schemeClr val="tx1"/>
                </a:solidFill>
              </a:rPr>
              <a:t>--adds multiplexing, guaranteed message delivery on top of IP</a:t>
            </a:r>
          </a:p>
          <a:p>
            <a:pPr algn="l"/>
            <a:r>
              <a:rPr lang="en-US" dirty="0" smtClean="0">
                <a:solidFill>
                  <a:schemeClr val="tx1"/>
                </a:solidFill>
              </a:rPr>
              <a:t>---</a:t>
            </a:r>
            <a:r>
              <a:rPr lang="en-US" b="1" dirty="0" smtClean="0">
                <a:solidFill>
                  <a:srgbClr val="FF0000"/>
                </a:solidFill>
                <a:effectLst>
                  <a:outerShdw blurRad="38100" dist="38100" dir="2700000" algn="tl">
                    <a:srgbClr val="000000">
                      <a:alpha val="43137"/>
                    </a:srgbClr>
                  </a:outerShdw>
                </a:effectLst>
              </a:rPr>
              <a:t>multiplexing</a:t>
            </a:r>
            <a:r>
              <a:rPr lang="en-US" dirty="0" smtClean="0">
                <a:solidFill>
                  <a:schemeClr val="tx1"/>
                </a:solidFill>
              </a:rPr>
              <a:t>: multiple programs using the same IP address</a:t>
            </a:r>
          </a:p>
          <a:p>
            <a:pPr algn="l"/>
            <a:r>
              <a:rPr lang="en-US" dirty="0" smtClean="0">
                <a:solidFill>
                  <a:schemeClr val="tx1"/>
                </a:solidFill>
              </a:rPr>
              <a:t>----</a:t>
            </a:r>
            <a:r>
              <a:rPr lang="en-US" b="1" dirty="0" smtClean="0">
                <a:solidFill>
                  <a:srgbClr val="FF0000"/>
                </a:solidFill>
                <a:effectLst>
                  <a:outerShdw blurRad="38100" dist="38100" dir="2700000" algn="tl">
                    <a:srgbClr val="000000">
                      <a:alpha val="43137"/>
                    </a:srgbClr>
                  </a:outerShdw>
                </a:effectLst>
              </a:rPr>
              <a:t>port</a:t>
            </a:r>
            <a:r>
              <a:rPr lang="en-US" dirty="0" smtClean="0">
                <a:solidFill>
                  <a:schemeClr val="tx1"/>
                </a:solidFill>
              </a:rPr>
              <a:t>: a number given to each program or service</a:t>
            </a:r>
          </a:p>
          <a:p>
            <a:pPr algn="l"/>
            <a:r>
              <a:rPr lang="en-US" dirty="0" smtClean="0">
                <a:solidFill>
                  <a:schemeClr val="tx1"/>
                </a:solidFill>
              </a:rPr>
              <a:t>----</a:t>
            </a:r>
            <a:r>
              <a:rPr lang="en-US" b="1" dirty="0" smtClean="0">
                <a:solidFill>
                  <a:srgbClr val="FF0000"/>
                </a:solidFill>
                <a:effectLst>
                  <a:outerShdw blurRad="38100" dist="38100" dir="2700000" algn="tl">
                    <a:srgbClr val="000000">
                      <a:alpha val="43137"/>
                    </a:srgbClr>
                  </a:outerShdw>
                </a:effectLst>
              </a:rPr>
              <a:t>port 80</a:t>
            </a:r>
            <a:r>
              <a:rPr lang="en-US" dirty="0" smtClean="0">
                <a:solidFill>
                  <a:schemeClr val="tx1"/>
                </a:solidFill>
              </a:rPr>
              <a:t>: web browser </a:t>
            </a:r>
          </a:p>
          <a:p>
            <a:pPr algn="l"/>
            <a:r>
              <a:rPr lang="en-US" dirty="0" smtClean="0">
                <a:solidFill>
                  <a:schemeClr val="tx1"/>
                </a:solidFill>
              </a:rPr>
              <a:t>----</a:t>
            </a:r>
            <a:r>
              <a:rPr lang="en-US" b="1" dirty="0" smtClean="0">
                <a:solidFill>
                  <a:srgbClr val="FF0000"/>
                </a:solidFill>
                <a:effectLst>
                  <a:outerShdw blurRad="38100" dist="38100" dir="2700000" algn="tl">
                    <a:srgbClr val="000000">
                      <a:alpha val="43137"/>
                    </a:srgbClr>
                  </a:outerShdw>
                </a:effectLst>
              </a:rPr>
              <a:t>port 25</a:t>
            </a:r>
            <a:r>
              <a:rPr lang="en-US" dirty="0" smtClean="0">
                <a:solidFill>
                  <a:schemeClr val="tx1"/>
                </a:solidFill>
              </a:rPr>
              <a:t>: email</a:t>
            </a:r>
          </a:p>
          <a:p>
            <a:pPr algn="l"/>
            <a:r>
              <a:rPr lang="en-US" dirty="0" smtClean="0">
                <a:solidFill>
                  <a:schemeClr val="tx1"/>
                </a:solidFill>
              </a:rPr>
              <a:t>----</a:t>
            </a:r>
            <a:r>
              <a:rPr lang="en-US" b="1" dirty="0" smtClean="0">
                <a:solidFill>
                  <a:srgbClr val="FF0000"/>
                </a:solidFill>
                <a:effectLst>
                  <a:outerShdw blurRad="38100" dist="38100" dir="2700000" algn="tl">
                    <a:srgbClr val="000000">
                      <a:alpha val="43137"/>
                    </a:srgbClr>
                  </a:outerShdw>
                </a:effectLst>
              </a:rPr>
              <a:t>port 22</a:t>
            </a:r>
            <a:r>
              <a:rPr lang="en-US" dirty="0" smtClean="0">
                <a:solidFill>
                  <a:schemeClr val="tx1"/>
                </a:solidFill>
              </a:rPr>
              <a:t>: </a:t>
            </a:r>
            <a:r>
              <a:rPr lang="en-US" dirty="0" err="1" smtClean="0">
                <a:solidFill>
                  <a:schemeClr val="tx1"/>
                </a:solidFill>
              </a:rPr>
              <a:t>ssh</a:t>
            </a:r>
            <a:endParaRPr lang="en-US" dirty="0" smtClean="0">
              <a:solidFill>
                <a:schemeClr val="tx1"/>
              </a:solidFill>
            </a:endParaRPr>
          </a:p>
          <a:p>
            <a:pPr algn="l"/>
            <a:r>
              <a:rPr lang="en-US" dirty="0" smtClean="0">
                <a:solidFill>
                  <a:schemeClr val="tx1"/>
                </a:solidFill>
              </a:rPr>
              <a:t>-----</a:t>
            </a:r>
            <a:r>
              <a:rPr lang="en-US" b="1" dirty="0" smtClean="0">
                <a:solidFill>
                  <a:srgbClr val="FF0000"/>
                </a:solidFill>
                <a:effectLst>
                  <a:outerShdw blurRad="38100" dist="38100" dir="2700000" algn="tl">
                    <a:srgbClr val="000000">
                      <a:alpha val="43137"/>
                    </a:srgbClr>
                  </a:outerShdw>
                </a:effectLst>
              </a:rPr>
              <a:t>port 5190</a:t>
            </a:r>
            <a:r>
              <a:rPr lang="en-US" dirty="0" smtClean="0">
                <a:solidFill>
                  <a:schemeClr val="tx1"/>
                </a:solidFill>
              </a:rPr>
              <a:t>: AOL Instant Messenger</a:t>
            </a:r>
          </a:p>
          <a:p>
            <a:pPr algn="l"/>
            <a:r>
              <a:rPr lang="en-US" dirty="0" smtClean="0">
                <a:solidFill>
                  <a:schemeClr val="tx1"/>
                </a:solidFill>
              </a:rPr>
              <a:t>some programs (games, streaming media programs) use simpler UDP protocol instead of TCP</a:t>
            </a: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839200" cy="1470025"/>
          </a:xfrm>
        </p:spPr>
        <p:txBody>
          <a:bodyPr/>
          <a:lstStyle/>
          <a:p>
            <a:r>
              <a:rPr lang="en-US" b="1" dirty="0" err="1" smtClean="0"/>
              <a:t>Organisations</a:t>
            </a:r>
            <a:r>
              <a:rPr lang="en-US" b="1" dirty="0" smtClean="0"/>
              <a:t> &amp; Web Development</a:t>
            </a:r>
            <a:endParaRPr lang="en-US" b="1" dirty="0"/>
          </a:p>
        </p:txBody>
      </p:sp>
      <p:sp>
        <p:nvSpPr>
          <p:cNvPr id="3" name="Subtitle 2"/>
          <p:cNvSpPr>
            <a:spLocks noGrp="1"/>
          </p:cNvSpPr>
          <p:nvPr>
            <p:ph type="subTitle" idx="1"/>
          </p:nvPr>
        </p:nvSpPr>
        <p:spPr>
          <a:xfrm>
            <a:off x="304800" y="762000"/>
            <a:ext cx="8458200" cy="5715000"/>
          </a:xfrm>
        </p:spPr>
        <p:txBody>
          <a:bodyPr>
            <a:normAutofit/>
          </a:bodyPr>
          <a:lstStyle/>
          <a:p>
            <a:pPr algn="l">
              <a:buFont typeface="Arial" pitchFamily="34" charset="0"/>
              <a:buChar char="•"/>
            </a:pPr>
            <a:r>
              <a:rPr lang="en-US" sz="4000" dirty="0" smtClean="0">
                <a:solidFill>
                  <a:schemeClr val="tx1"/>
                </a:solidFill>
              </a:rPr>
              <a:t>World Wide Web Consortium:(W3C): web standards</a:t>
            </a:r>
          </a:p>
          <a:p>
            <a:pPr algn="l">
              <a:buFont typeface="Arial" pitchFamily="34" charset="0"/>
              <a:buChar char="•"/>
            </a:pPr>
            <a:r>
              <a:rPr lang="en-US" sz="4000" dirty="0" smtClean="0">
                <a:solidFill>
                  <a:schemeClr val="tx1"/>
                </a:solidFill>
              </a:rPr>
              <a:t>Internet Engineering Task Force:(IETF): internet protocol standards</a:t>
            </a:r>
          </a:p>
          <a:p>
            <a:pPr algn="l">
              <a:buFont typeface="Arial" pitchFamily="34" charset="0"/>
              <a:buChar char="•"/>
            </a:pPr>
            <a:r>
              <a:rPr lang="en-US" sz="4000" dirty="0" smtClean="0">
                <a:solidFill>
                  <a:schemeClr val="tx1"/>
                </a:solidFill>
              </a:rPr>
              <a:t>Internet Corporation for Assigned Names and Numbers (ICANN): decides top level domain name</a:t>
            </a:r>
            <a:r>
              <a:rPr lang="en-US" dirty="0" smtClean="0">
                <a:solidFill>
                  <a:schemeClr val="tx1"/>
                </a:solidFill>
              </a:rPr>
              <a:t>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smtClean="0"/>
              <a:t>The </a:t>
            </a:r>
            <a:r>
              <a:rPr lang="en-US" b="1" dirty="0" smtClean="0"/>
              <a:t>goal of the IETF is to make the Internet work better.</a:t>
            </a:r>
            <a:r>
              <a:rPr lang="en-US" dirty="0" smtClean="0"/>
              <a:t>                                </a:t>
            </a:r>
          </a:p>
          <a:p>
            <a:r>
              <a:rPr lang="en-US" dirty="0" smtClean="0"/>
              <a:t>The mission of the IETF is to make the Internet work better by producing high quality, relevant technical documents that influence the way people design, use, and manage the Internet.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534400" cy="1470025"/>
          </a:xfrm>
        </p:spPr>
        <p:txBody>
          <a:bodyPr/>
          <a:lstStyle/>
          <a:p>
            <a:r>
              <a:rPr lang="en-US" b="1" dirty="0" smtClean="0"/>
              <a:t>Functions of W3C, IETF and ICANN</a:t>
            </a:r>
            <a:endParaRPr lang="en-US" b="1" dirty="0"/>
          </a:p>
        </p:txBody>
      </p:sp>
      <p:sp>
        <p:nvSpPr>
          <p:cNvPr id="3" name="Subtitle 2"/>
          <p:cNvSpPr>
            <a:spLocks noGrp="1"/>
          </p:cNvSpPr>
          <p:nvPr>
            <p:ph type="subTitle" idx="1"/>
          </p:nvPr>
        </p:nvSpPr>
        <p:spPr>
          <a:xfrm>
            <a:off x="228600" y="685800"/>
            <a:ext cx="9144000" cy="5257800"/>
          </a:xfrm>
        </p:spPr>
        <p:txBody>
          <a:bodyPr>
            <a:noAutofit/>
          </a:bodyPr>
          <a:lstStyle/>
          <a:p>
            <a:pPr algn="l"/>
            <a:r>
              <a:rPr lang="en-US" sz="2500" b="1" dirty="0" smtClean="0">
                <a:solidFill>
                  <a:schemeClr val="tx1"/>
                </a:solidFill>
              </a:rPr>
              <a:t>Roles of W3C Offices</a:t>
            </a:r>
          </a:p>
          <a:p>
            <a:pPr algn="l"/>
            <a:r>
              <a:rPr lang="en-US" sz="2500" dirty="0" smtClean="0">
                <a:solidFill>
                  <a:schemeClr val="tx1"/>
                </a:solidFill>
              </a:rPr>
              <a:t>A W3C Office is a regional arm that helps recruit Members and promote W3C technology. The primary roles of a W3C Office are to:</a:t>
            </a:r>
          </a:p>
          <a:p>
            <a:pPr algn="l">
              <a:buFont typeface="Arial" pitchFamily="34" charset="0"/>
              <a:buChar char="•"/>
            </a:pPr>
            <a:r>
              <a:rPr lang="en-US" sz="2500" b="1" dirty="0" smtClean="0">
                <a:solidFill>
                  <a:schemeClr val="tx1"/>
                </a:solidFill>
              </a:rPr>
              <a:t>Recruit stake-holders</a:t>
            </a:r>
            <a:r>
              <a:rPr lang="en-US" sz="2500" dirty="0" smtClean="0">
                <a:solidFill>
                  <a:schemeClr val="tx1"/>
                </a:solidFill>
              </a:rPr>
              <a:t> in the region by introducing them</a:t>
            </a:r>
            <a:br>
              <a:rPr lang="en-US" sz="2500" dirty="0" smtClean="0">
                <a:solidFill>
                  <a:schemeClr val="tx1"/>
                </a:solidFill>
              </a:rPr>
            </a:br>
            <a:r>
              <a:rPr lang="en-US" sz="2500" dirty="0" smtClean="0">
                <a:solidFill>
                  <a:schemeClr val="tx1"/>
                </a:solidFill>
              </a:rPr>
              <a:t>to W3C, developing relationships with local technology or policy leaders, and guiding organizations through the steps for joining W3C. The W3C Offices play an important role in maintaining W3C’s Membership base, which is fundamental to W3C’s operations.</a:t>
            </a:r>
          </a:p>
          <a:p>
            <a:pPr algn="l">
              <a:buFont typeface="Arial" pitchFamily="34" charset="0"/>
              <a:buChar char="•"/>
            </a:pPr>
            <a:r>
              <a:rPr lang="en-US" sz="2500" b="1" dirty="0" smtClean="0">
                <a:solidFill>
                  <a:schemeClr val="tx1"/>
                </a:solidFill>
              </a:rPr>
              <a:t>Provide support</a:t>
            </a:r>
            <a:r>
              <a:rPr lang="en-US" sz="2500" dirty="0" smtClean="0">
                <a:solidFill>
                  <a:schemeClr val="tx1"/>
                </a:solidFill>
              </a:rPr>
              <a:t> for existing W3C Members in the region.</a:t>
            </a:r>
          </a:p>
          <a:p>
            <a:pPr algn="l">
              <a:buFont typeface="Arial" pitchFamily="34" charset="0"/>
              <a:buChar char="•"/>
            </a:pPr>
            <a:r>
              <a:rPr lang="en-US" sz="2500" b="1" dirty="0" smtClean="0">
                <a:solidFill>
                  <a:schemeClr val="tx1"/>
                </a:solidFill>
              </a:rPr>
              <a:t>Provide feedback</a:t>
            </a:r>
            <a:r>
              <a:rPr lang="en-US" sz="2500" dirty="0" smtClean="0">
                <a:solidFill>
                  <a:schemeClr val="tx1"/>
                </a:solidFill>
              </a:rPr>
              <a:t> to W3C on regional issues (for example,</a:t>
            </a:r>
            <a:br>
              <a:rPr lang="en-US" sz="2500" dirty="0" smtClean="0">
                <a:solidFill>
                  <a:schemeClr val="tx1"/>
                </a:solidFill>
              </a:rPr>
            </a:br>
            <a:r>
              <a:rPr lang="en-US" sz="2500" dirty="0" smtClean="0">
                <a:solidFill>
                  <a:schemeClr val="tx1"/>
                </a:solidFill>
              </a:rPr>
              <a:t>in support of W3C’s </a:t>
            </a:r>
            <a:r>
              <a:rPr lang="en-US" sz="2500" dirty="0" smtClean="0">
                <a:solidFill>
                  <a:schemeClr val="tx1"/>
                </a:solidFill>
                <a:hlinkClick r:id="rId2"/>
              </a:rPr>
              <a:t>Internationalization Activity</a:t>
            </a:r>
            <a:r>
              <a:rPr lang="en-US" sz="2500" dirty="0" smtClean="0">
                <a:solidFill>
                  <a:schemeClr val="tx1"/>
                </a:solidFill>
              </a:rPr>
              <a:t>).</a:t>
            </a:r>
          </a:p>
          <a:p>
            <a:pPr algn="l">
              <a:buFont typeface="Arial" pitchFamily="34" charset="0"/>
              <a:buChar char="•"/>
            </a:pPr>
            <a:r>
              <a:rPr lang="en-US" sz="2500" b="1" dirty="0" smtClean="0">
                <a:solidFill>
                  <a:schemeClr val="tx1"/>
                </a:solidFill>
              </a:rPr>
              <a:t>Promote</a:t>
            </a:r>
            <a:r>
              <a:rPr lang="en-US" sz="2500" dirty="0" smtClean="0">
                <a:solidFill>
                  <a:schemeClr val="tx1"/>
                </a:solidFill>
              </a:rPr>
              <a:t> the adoption of W3C Recommendations with a particular attention to the </a:t>
            </a:r>
            <a:r>
              <a:rPr lang="en-US" sz="2500" b="1" dirty="0" smtClean="0">
                <a:solidFill>
                  <a:schemeClr val="tx1"/>
                </a:solidFill>
              </a:rPr>
              <a:t>local languages and cultures.</a:t>
            </a:r>
            <a:endParaRPr lang="en-US" sz="2500" dirty="0" smtClean="0">
              <a:solidFill>
                <a:schemeClr val="tx1"/>
              </a:solidFill>
            </a:endParaRPr>
          </a:p>
          <a:p>
            <a:pPr algn="l"/>
            <a:r>
              <a:rPr lang="en-US" sz="2500" dirty="0" smtClean="0">
                <a:solidFill>
                  <a:schemeClr val="tx1"/>
                </a:solidFill>
              </a:rPr>
              <a:t>Initiate translations and help others translate W3C materials and promote their dissemination.</a:t>
            </a:r>
          </a:p>
          <a:p>
            <a:pPr algn="l"/>
            <a:endParaRPr lang="en-US" sz="25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b="1" dirty="0" smtClean="0">
                <a:effectLst>
                  <a:outerShdw blurRad="38100" dist="38100" dir="2700000" algn="tl">
                    <a:srgbClr val="000000">
                      <a:alpha val="43137"/>
                    </a:srgbClr>
                  </a:outerShdw>
                </a:effectLst>
              </a:rPr>
              <a:t>Functions Cont’d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609600"/>
            <a:ext cx="8763000" cy="6248400"/>
          </a:xfrm>
        </p:spPr>
        <p:txBody>
          <a:bodyPr>
            <a:normAutofit fontScale="70000" lnSpcReduction="20000"/>
          </a:bodyPr>
          <a:lstStyle/>
          <a:p>
            <a:pPr algn="just">
              <a:buNone/>
            </a:pPr>
            <a:r>
              <a:rPr lang="en-US" sz="3400" b="1" dirty="0" smtClean="0"/>
              <a:t>What is ICANN?</a:t>
            </a:r>
          </a:p>
          <a:p>
            <a:pPr algn="just">
              <a:buNone/>
            </a:pPr>
            <a:r>
              <a:rPr lang="en-US" sz="3400" dirty="0" smtClean="0"/>
              <a:t>ICANN is a non-profit corporation founded in the US in 1998 </a:t>
            </a:r>
          </a:p>
          <a:p>
            <a:pPr algn="just">
              <a:buNone/>
            </a:pPr>
            <a:r>
              <a:rPr lang="en-US" sz="3400" dirty="0" smtClean="0"/>
              <a:t>that stands for 'Internet Corporation for Assigned Names and </a:t>
            </a:r>
          </a:p>
          <a:p>
            <a:pPr algn="just">
              <a:buNone/>
            </a:pPr>
            <a:r>
              <a:rPr lang="en-US" sz="3400" dirty="0" smtClean="0"/>
              <a:t>Numbers'. Register any domain on the internet using your favorite </a:t>
            </a:r>
          </a:p>
          <a:p>
            <a:pPr algn="just">
              <a:buNone/>
            </a:pPr>
            <a:r>
              <a:rPr lang="en-US" sz="3400" dirty="0" smtClean="0"/>
              <a:t>domain name registrar and one way or another you will be using </a:t>
            </a:r>
          </a:p>
          <a:p>
            <a:pPr algn="just">
              <a:buNone/>
            </a:pPr>
            <a:r>
              <a:rPr lang="en-US" sz="3400" dirty="0" smtClean="0"/>
              <a:t>the services of ICANN and paying a small fee as part of that </a:t>
            </a:r>
          </a:p>
          <a:p>
            <a:pPr algn="just">
              <a:buNone/>
            </a:pPr>
            <a:r>
              <a:rPr lang="en-US" sz="3400" dirty="0" smtClean="0"/>
              <a:t>domain registration process to ICANN via your domain registrar.</a:t>
            </a:r>
          </a:p>
          <a:p>
            <a:pPr algn="just">
              <a:buNone/>
            </a:pPr>
            <a:r>
              <a:rPr lang="en-US" sz="3400" b="1" dirty="0" smtClean="0"/>
              <a:t>Role of ICANN</a:t>
            </a:r>
          </a:p>
          <a:p>
            <a:pPr algn="just"/>
            <a:r>
              <a:rPr lang="en-US" sz="3400" dirty="0" smtClean="0"/>
              <a:t>Manage and oversee the domain name registration process and the assignment of Internet Protocol (IP) addresses to Internet Service Providers (ISPs) through its Internet Assigned Numbers.</a:t>
            </a:r>
          </a:p>
          <a:p>
            <a:pPr algn="just"/>
            <a:r>
              <a:rPr lang="en-US" sz="3400" dirty="0" smtClean="0"/>
              <a:t>The other more well known role of ICANN is the assignment of domain names. ICANN authorizes the use of all top level domain names such as .com, .org. </a:t>
            </a:r>
            <a:r>
              <a:rPr lang="en-US" sz="3400" dirty="0" err="1" smtClean="0"/>
              <a:t>.net</a:t>
            </a:r>
            <a:r>
              <a:rPr lang="en-US" sz="3400" dirty="0" smtClean="0"/>
              <a:t>, as well as country code based domains (like .</a:t>
            </a:r>
            <a:r>
              <a:rPr lang="en-US" sz="3400" dirty="0" err="1" smtClean="0"/>
              <a:t>co.uk</a:t>
            </a:r>
            <a:r>
              <a:rPr lang="en-US" sz="3400" dirty="0" smtClean="0"/>
              <a:t>, .</a:t>
            </a:r>
            <a:r>
              <a:rPr lang="en-US" sz="3400" dirty="0" err="1" smtClean="0"/>
              <a:t>co.nz</a:t>
            </a:r>
            <a:r>
              <a:rPr lang="en-US" sz="3400" dirty="0" smtClean="0"/>
              <a:t>). Actual domain name assignments though are carried out by ICANN authorized domain name registrars and you cannot directly register a domain name with ICANN.</a:t>
            </a:r>
          </a:p>
          <a:p>
            <a:pPr algn="just">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86800" cy="6324600"/>
          </a:xfrm>
        </p:spPr>
        <p:txBody>
          <a:bodyPr>
            <a:noAutofit/>
          </a:bodyPr>
          <a:lstStyle/>
          <a:p>
            <a:pPr algn="just"/>
            <a:r>
              <a:rPr lang="en-US" sz="2800" dirty="0" smtClean="0"/>
              <a:t>Another significant role ICANN played in the development of the modern internet is the creation of the UDRP or 'Uniform Dispute Resolution Policy' that governs resolution of conflicts concerning domain name ownership. ICANN wanted an inexpensive, fair, and fast resolution system that bypassed the legal court system for disputed domain names and thus UDRP was born with the help of the 'World Intellectual Property Organization'.</a:t>
            </a:r>
          </a:p>
          <a:p>
            <a:pPr algn="just"/>
            <a:r>
              <a:rPr lang="en-US" sz="2800" b="1" dirty="0" smtClean="0">
                <a:solidFill>
                  <a:srgbClr val="FF0000"/>
                </a:solidFill>
              </a:rPr>
              <a:t>Can you register a domain name with ICANN?</a:t>
            </a:r>
          </a:p>
          <a:p>
            <a:pPr algn="just"/>
            <a:r>
              <a:rPr lang="en-US" sz="2800" dirty="0" smtClean="0"/>
              <a:t>You cannot directly register a domain name with ICANN. While all domain registrations have to eventually go through ICANN, the only way you can register a domain name is through an ICANN certified domain registrar. </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If you wish to register a domain name via a domain registrar, ICANN forces you to agree to use the UDRP process for potential domain name conflict resolution and no other process, otherwise you will not be able to register your domain. For instance, if you were to register a domain name on Ballistic Domains, I would assign an IP address for the domain, through Ballistic Domains. ICANN retains a portion of the domain registration cost as a fee for the role it plays in the domain name registration process.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About this course: </a:t>
            </a:r>
            <a:endParaRPr lang="en-US" dirty="0"/>
          </a:p>
        </p:txBody>
      </p:sp>
      <p:sp>
        <p:nvSpPr>
          <p:cNvPr id="3" name="Content Placeholder 2"/>
          <p:cNvSpPr>
            <a:spLocks noGrp="1"/>
          </p:cNvSpPr>
          <p:nvPr>
            <p:ph idx="1"/>
          </p:nvPr>
        </p:nvSpPr>
        <p:spPr>
          <a:xfrm>
            <a:off x="457200" y="533400"/>
            <a:ext cx="8229600" cy="5943600"/>
          </a:xfrm>
        </p:spPr>
        <p:txBody>
          <a:bodyPr>
            <a:noAutofit/>
          </a:bodyPr>
          <a:lstStyle/>
          <a:p>
            <a:pPr algn="just"/>
            <a:r>
              <a:rPr lang="en-US" dirty="0" smtClean="0"/>
              <a:t>This course will teach you the essential elements of web page development, covering HTML, CSS and JavaScript. No previous experience of these technologies is necessary, although it is helpful if you have some prior programming experience. First, HTML together with CSS are discussed and explored. Then we explore more advanced elements of JavaScript control, including advanced use of functions, event control, array processing, and DOM manipulation.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0"/>
            <a:ext cx="7772400" cy="1470025"/>
          </a:xfrm>
        </p:spPr>
        <p:txBody>
          <a:bodyPr/>
          <a:lstStyle/>
          <a:p>
            <a:r>
              <a:rPr lang="en-US" b="1" dirty="0" smtClean="0"/>
              <a:t>Web Server</a:t>
            </a:r>
            <a:endParaRPr lang="en-US" b="1" dirty="0"/>
          </a:p>
        </p:txBody>
      </p:sp>
      <p:sp>
        <p:nvSpPr>
          <p:cNvPr id="3" name="Subtitle 2"/>
          <p:cNvSpPr>
            <a:spLocks noGrp="1"/>
          </p:cNvSpPr>
          <p:nvPr>
            <p:ph type="subTitle" idx="1"/>
          </p:nvPr>
        </p:nvSpPr>
        <p:spPr>
          <a:xfrm>
            <a:off x="228600" y="990600"/>
            <a:ext cx="8686800" cy="5486400"/>
          </a:xfrm>
        </p:spPr>
        <p:txBody>
          <a:bodyPr>
            <a:normAutofit/>
          </a:bodyPr>
          <a:lstStyle/>
          <a:p>
            <a:pPr algn="l">
              <a:buFont typeface="Arial" pitchFamily="34" charset="0"/>
              <a:buChar char="•"/>
            </a:pPr>
            <a:r>
              <a:rPr lang="en-US" sz="4000" dirty="0" smtClean="0">
                <a:solidFill>
                  <a:schemeClr val="tx1"/>
                </a:solidFill>
              </a:rPr>
              <a:t>a computer running web server software that listens for web page requests on TCP port 80</a:t>
            </a:r>
          </a:p>
          <a:p>
            <a:pPr algn="l">
              <a:buFont typeface="Arial" pitchFamily="34" charset="0"/>
              <a:buChar char="•"/>
            </a:pPr>
            <a:r>
              <a:rPr lang="en-US" sz="4000" dirty="0" smtClean="0">
                <a:solidFill>
                  <a:schemeClr val="tx1"/>
                </a:solidFill>
              </a:rPr>
              <a:t>popular web server software:</a:t>
            </a:r>
          </a:p>
          <a:p>
            <a:pPr algn="l"/>
            <a:r>
              <a:rPr lang="en-US" sz="4000" dirty="0" smtClean="0">
                <a:solidFill>
                  <a:schemeClr val="tx1"/>
                </a:solidFill>
              </a:rPr>
              <a:t>----Apache: </a:t>
            </a:r>
            <a:r>
              <a:rPr lang="en-US" sz="4000" dirty="0" smtClean="0">
                <a:solidFill>
                  <a:schemeClr val="tx1"/>
                </a:solidFill>
                <a:hlinkClick r:id="rId2"/>
              </a:rPr>
              <a:t>www.apache.org</a:t>
            </a:r>
            <a:r>
              <a:rPr lang="en-US" sz="4000" dirty="0" smtClean="0">
                <a:solidFill>
                  <a:schemeClr val="tx1"/>
                </a:solidFill>
              </a:rPr>
              <a:t> (for Multi OS)</a:t>
            </a:r>
          </a:p>
          <a:p>
            <a:pPr algn="l"/>
            <a:r>
              <a:rPr lang="en-US" sz="4000" dirty="0" smtClean="0">
                <a:solidFill>
                  <a:schemeClr val="tx1"/>
                </a:solidFill>
              </a:rPr>
              <a:t>----Microsoft Internet Information Server (IIS) for Windows only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470025"/>
          </a:xfrm>
        </p:spPr>
        <p:txBody>
          <a:bodyPr/>
          <a:lstStyle/>
          <a:p>
            <a:r>
              <a:rPr lang="en-US" b="1" dirty="0" smtClean="0"/>
              <a:t>Web Browser</a:t>
            </a:r>
            <a:endParaRPr lang="en-US" b="1" dirty="0"/>
          </a:p>
        </p:txBody>
      </p:sp>
      <p:sp>
        <p:nvSpPr>
          <p:cNvPr id="3" name="Subtitle 2"/>
          <p:cNvSpPr>
            <a:spLocks noGrp="1"/>
          </p:cNvSpPr>
          <p:nvPr>
            <p:ph type="subTitle" idx="1"/>
          </p:nvPr>
        </p:nvSpPr>
        <p:spPr>
          <a:xfrm>
            <a:off x="381000" y="762000"/>
            <a:ext cx="8305800" cy="5867400"/>
          </a:xfrm>
        </p:spPr>
        <p:txBody>
          <a:bodyPr>
            <a:noAutofit/>
          </a:bodyPr>
          <a:lstStyle/>
          <a:p>
            <a:pPr algn="l"/>
            <a:r>
              <a:rPr lang="en-US" sz="3600" dirty="0" smtClean="0">
                <a:solidFill>
                  <a:schemeClr val="tx1"/>
                </a:solidFill>
              </a:rPr>
              <a:t>---a software application that displays web pages</a:t>
            </a:r>
          </a:p>
          <a:p>
            <a:pPr algn="l"/>
            <a:r>
              <a:rPr lang="en-US" sz="3600" dirty="0" smtClean="0">
                <a:solidFill>
                  <a:schemeClr val="tx1"/>
                </a:solidFill>
              </a:rPr>
              <a:t>----popular web browser software:</a:t>
            </a:r>
          </a:p>
          <a:p>
            <a:pPr algn="l"/>
            <a:r>
              <a:rPr lang="en-US" sz="3600" dirty="0" smtClean="0">
                <a:solidFill>
                  <a:schemeClr val="tx1"/>
                </a:solidFill>
              </a:rPr>
              <a:t>	 *Mozilla Firefox: getfirefox.com</a:t>
            </a:r>
          </a:p>
          <a:p>
            <a:pPr algn="l"/>
            <a:r>
              <a:rPr lang="en-US" sz="3600" dirty="0" smtClean="0">
                <a:solidFill>
                  <a:schemeClr val="tx1"/>
                </a:solidFill>
              </a:rPr>
              <a:t>	*Microsoft Internet Explorer (IE): part     </a:t>
            </a:r>
          </a:p>
          <a:p>
            <a:pPr algn="l"/>
            <a:r>
              <a:rPr lang="en-US" sz="3600" dirty="0" smtClean="0">
                <a:solidFill>
                  <a:schemeClr val="tx1"/>
                </a:solidFill>
              </a:rPr>
              <a:t>           of Windows</a:t>
            </a:r>
          </a:p>
          <a:p>
            <a:pPr algn="l"/>
            <a:r>
              <a:rPr lang="en-US" sz="3600" dirty="0" smtClean="0">
                <a:solidFill>
                  <a:schemeClr val="tx1"/>
                </a:solidFill>
              </a:rPr>
              <a:t>          *Apple Safari: part of Mac OS X</a:t>
            </a:r>
          </a:p>
          <a:p>
            <a:pPr algn="l"/>
            <a:r>
              <a:rPr lang="en-US" sz="3600" dirty="0" smtClean="0">
                <a:solidFill>
                  <a:schemeClr val="tx1"/>
                </a:solidFill>
              </a:rPr>
              <a:t>          *Opera: opera.com</a:t>
            </a:r>
          </a:p>
          <a:p>
            <a:pPr algn="l"/>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0"/>
            <a:ext cx="7772400" cy="1470025"/>
          </a:xfrm>
        </p:spPr>
        <p:txBody>
          <a:bodyPr>
            <a:normAutofit fontScale="90000"/>
          </a:bodyPr>
          <a:lstStyle/>
          <a:p>
            <a:r>
              <a:rPr lang="en-US" b="1" dirty="0" smtClean="0"/>
              <a:t>Hypertext Transport Protocol (HTTP</a:t>
            </a:r>
            <a:br>
              <a:rPr lang="en-US" b="1" dirty="0" smtClean="0"/>
            </a:br>
            <a:endParaRPr lang="en-US" b="1" dirty="0"/>
          </a:p>
        </p:txBody>
      </p:sp>
      <p:sp>
        <p:nvSpPr>
          <p:cNvPr id="3" name="Subtitle 2"/>
          <p:cNvSpPr>
            <a:spLocks noGrp="1"/>
          </p:cNvSpPr>
          <p:nvPr>
            <p:ph type="subTitle" idx="1"/>
          </p:nvPr>
        </p:nvSpPr>
        <p:spPr>
          <a:xfrm>
            <a:off x="304800" y="914400"/>
            <a:ext cx="8382000" cy="5943600"/>
          </a:xfrm>
        </p:spPr>
        <p:txBody>
          <a:bodyPr>
            <a:normAutofit/>
          </a:bodyPr>
          <a:lstStyle/>
          <a:p>
            <a:pPr algn="l"/>
            <a:r>
              <a:rPr lang="en-US" sz="4000" dirty="0" smtClean="0">
                <a:solidFill>
                  <a:schemeClr val="tx1"/>
                </a:solidFill>
              </a:rPr>
              <a:t>---the set of commands understood by a web server and sent from a browser </a:t>
            </a:r>
          </a:p>
          <a:p>
            <a:pPr algn="l"/>
            <a:r>
              <a:rPr lang="en-US" sz="4000" dirty="0" smtClean="0">
                <a:solidFill>
                  <a:schemeClr val="tx1"/>
                </a:solidFill>
              </a:rPr>
              <a:t>---some HTTP commands (your browser sends these internally):</a:t>
            </a:r>
          </a:p>
          <a:p>
            <a:pPr algn="l">
              <a:buFont typeface="Arial" pitchFamily="34" charset="0"/>
              <a:buChar char="•"/>
            </a:pPr>
            <a:r>
              <a:rPr lang="en-US" sz="4000" dirty="0" smtClean="0">
                <a:solidFill>
                  <a:schemeClr val="tx1"/>
                </a:solidFill>
              </a:rPr>
              <a:t>GET filename: download</a:t>
            </a:r>
          </a:p>
          <a:p>
            <a:pPr algn="l">
              <a:buFont typeface="Arial" pitchFamily="34" charset="0"/>
              <a:buChar char="•"/>
            </a:pPr>
            <a:r>
              <a:rPr lang="en-US" sz="4000" dirty="0" smtClean="0">
                <a:solidFill>
                  <a:schemeClr val="tx1"/>
                </a:solidFill>
              </a:rPr>
              <a:t>POST filename: send a web form response</a:t>
            </a:r>
          </a:p>
          <a:p>
            <a:pPr algn="l">
              <a:buFont typeface="Arial" pitchFamily="34" charset="0"/>
              <a:buChar char="•"/>
            </a:pPr>
            <a:r>
              <a:rPr lang="en-US" sz="4000" dirty="0" smtClean="0">
                <a:solidFill>
                  <a:schemeClr val="tx1"/>
                </a:solidFill>
              </a:rPr>
              <a:t>PUT filename: upload</a:t>
            </a:r>
          </a:p>
          <a:p>
            <a:pPr algn="l"/>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normAutofit fontScale="90000"/>
          </a:bodyPr>
          <a:lstStyle/>
          <a:p>
            <a:r>
              <a:rPr lang="en-US" b="1" dirty="0" smtClean="0"/>
              <a:t>HTTP error codes/acknowledgment</a:t>
            </a:r>
            <a:br>
              <a:rPr lang="en-US" b="1" dirty="0" smtClean="0"/>
            </a:br>
            <a:endParaRPr lang="en-US" b="1" dirty="0"/>
          </a:p>
        </p:txBody>
      </p:sp>
      <p:sp>
        <p:nvSpPr>
          <p:cNvPr id="3" name="Subtitle 2"/>
          <p:cNvSpPr>
            <a:spLocks noGrp="1"/>
          </p:cNvSpPr>
          <p:nvPr>
            <p:ph type="subTitle" idx="1"/>
          </p:nvPr>
        </p:nvSpPr>
        <p:spPr>
          <a:xfrm>
            <a:off x="304800" y="685800"/>
            <a:ext cx="8839200" cy="5867400"/>
          </a:xfrm>
        </p:spPr>
        <p:txBody>
          <a:bodyPr>
            <a:normAutofit fontScale="92500"/>
          </a:bodyPr>
          <a:lstStyle/>
          <a:p>
            <a:pPr algn="l"/>
            <a:r>
              <a:rPr lang="en-US" dirty="0" smtClean="0">
                <a:solidFill>
                  <a:schemeClr val="tx1"/>
                </a:solidFill>
              </a:rPr>
              <a:t>* the web server returns a special "error code“/</a:t>
            </a:r>
            <a:r>
              <a:rPr lang="en-US" dirty="0" err="1" smtClean="0">
                <a:solidFill>
                  <a:schemeClr val="tx1"/>
                </a:solidFill>
              </a:rPr>
              <a:t>ack</a:t>
            </a:r>
            <a:r>
              <a:rPr lang="en-US" dirty="0" smtClean="0">
                <a:solidFill>
                  <a:schemeClr val="tx1"/>
                </a:solidFill>
              </a:rPr>
              <a:t> number to the browser, possibly followed by an HTML document</a:t>
            </a:r>
          </a:p>
          <a:p>
            <a:pPr algn="l"/>
            <a:r>
              <a:rPr lang="en-US" b="1" dirty="0" smtClean="0">
                <a:solidFill>
                  <a:schemeClr val="tx1"/>
                </a:solidFill>
              </a:rPr>
              <a:t>common error codes/</a:t>
            </a:r>
            <a:r>
              <a:rPr lang="en-US" b="1" dirty="0" err="1" smtClean="0">
                <a:solidFill>
                  <a:schemeClr val="tx1"/>
                </a:solidFill>
              </a:rPr>
              <a:t>ack</a:t>
            </a:r>
            <a:r>
              <a:rPr lang="en-US" b="1" dirty="0" smtClean="0">
                <a:solidFill>
                  <a:schemeClr val="tx1"/>
                </a:solidFill>
              </a:rPr>
              <a:t>:</a:t>
            </a:r>
          </a:p>
          <a:p>
            <a:pPr algn="l"/>
            <a:r>
              <a:rPr lang="en-US" b="1" dirty="0" smtClean="0">
                <a:solidFill>
                  <a:schemeClr val="tx1"/>
                </a:solidFill>
                <a:effectLst>
                  <a:outerShdw blurRad="38100" dist="38100" dir="2700000" algn="tl">
                    <a:srgbClr val="000000">
                      <a:alpha val="43137"/>
                    </a:srgbClr>
                  </a:outerShdw>
                </a:effectLst>
              </a:rPr>
              <a:t>Number 			Meaning</a:t>
            </a:r>
          </a:p>
          <a:p>
            <a:pPr algn="l"/>
            <a:r>
              <a:rPr lang="en-US" dirty="0" smtClean="0">
                <a:solidFill>
                  <a:schemeClr val="tx1"/>
                </a:solidFill>
              </a:rPr>
              <a:t>200					OK</a:t>
            </a:r>
          </a:p>
          <a:p>
            <a:pPr algn="l"/>
            <a:r>
              <a:rPr lang="en-US" dirty="0" smtClean="0">
                <a:solidFill>
                  <a:schemeClr val="tx1"/>
                </a:solidFill>
              </a:rPr>
              <a:t>301-303	page has moved (permanently or temporarily)</a:t>
            </a:r>
          </a:p>
          <a:p>
            <a:pPr algn="l"/>
            <a:r>
              <a:rPr lang="en-US" dirty="0" smtClean="0">
                <a:solidFill>
                  <a:schemeClr val="tx1"/>
                </a:solidFill>
              </a:rPr>
              <a:t>403			you are forbidden to access this page</a:t>
            </a:r>
          </a:p>
          <a:p>
            <a:pPr algn="l"/>
            <a:r>
              <a:rPr lang="en-US" dirty="0" smtClean="0">
                <a:solidFill>
                  <a:schemeClr val="tx1"/>
                </a:solidFill>
              </a:rPr>
              <a:t>404			page not found</a:t>
            </a:r>
          </a:p>
          <a:p>
            <a:pPr algn="l"/>
            <a:r>
              <a:rPr lang="en-US" dirty="0" smtClean="0">
                <a:solidFill>
                  <a:schemeClr val="tx1"/>
                </a:solidFill>
              </a:rPr>
              <a:t>500			internal server error</a:t>
            </a:r>
          </a:p>
          <a:p>
            <a:pPr algn="l"/>
            <a:endParaRPr lang="en-US" dirty="0" smtClean="0">
              <a:solidFill>
                <a:schemeClr val="tx1"/>
              </a:solidFill>
            </a:endParaRP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772400" cy="1470025"/>
          </a:xfrm>
        </p:spPr>
        <p:txBody>
          <a:bodyPr/>
          <a:lstStyle/>
          <a:p>
            <a:r>
              <a:rPr lang="en-US" b="1" dirty="0" smtClean="0"/>
              <a:t>Web programming technologies</a:t>
            </a:r>
            <a:br>
              <a:rPr lang="en-US" b="1" dirty="0" smtClean="0"/>
            </a:br>
            <a:endParaRPr lang="en-US" b="1" dirty="0"/>
          </a:p>
        </p:txBody>
      </p:sp>
      <p:sp>
        <p:nvSpPr>
          <p:cNvPr id="3" name="Subtitle 2"/>
          <p:cNvSpPr>
            <a:spLocks noGrp="1"/>
          </p:cNvSpPr>
          <p:nvPr>
            <p:ph type="subTitle" idx="1"/>
          </p:nvPr>
        </p:nvSpPr>
        <p:spPr>
          <a:xfrm>
            <a:off x="228600" y="685800"/>
            <a:ext cx="8610600" cy="6172200"/>
          </a:xfrm>
        </p:spPr>
        <p:txBody>
          <a:bodyPr>
            <a:normAutofit fontScale="85000" lnSpcReduction="20000"/>
          </a:bodyPr>
          <a:lstStyle/>
          <a:p>
            <a:pPr algn="l"/>
            <a:r>
              <a:rPr lang="en-US" b="1" dirty="0" smtClean="0">
                <a:solidFill>
                  <a:schemeClr val="tx1"/>
                </a:solidFill>
              </a:rPr>
              <a:t>Hypertext Markup Language (HTML</a:t>
            </a:r>
            <a:r>
              <a:rPr lang="en-US" dirty="0" smtClean="0">
                <a:solidFill>
                  <a:schemeClr val="tx1"/>
                </a:solidFill>
              </a:rPr>
              <a:t>): used for writing web pages</a:t>
            </a:r>
          </a:p>
          <a:p>
            <a:pPr algn="l"/>
            <a:r>
              <a:rPr lang="en-US" b="1" dirty="0" smtClean="0">
                <a:solidFill>
                  <a:schemeClr val="tx1"/>
                </a:solidFill>
              </a:rPr>
              <a:t>XHTML</a:t>
            </a:r>
            <a:r>
              <a:rPr lang="en-US" dirty="0" smtClean="0">
                <a:solidFill>
                  <a:schemeClr val="tx1"/>
                </a:solidFill>
              </a:rPr>
              <a:t>: A newer, more rigidly standardized specification of HTML</a:t>
            </a:r>
          </a:p>
          <a:p>
            <a:pPr algn="l"/>
            <a:r>
              <a:rPr lang="en-US" b="1" dirty="0" smtClean="0">
                <a:solidFill>
                  <a:schemeClr val="tx1"/>
                </a:solidFill>
              </a:rPr>
              <a:t>Cascading Style Sheets (CSS</a:t>
            </a:r>
            <a:r>
              <a:rPr lang="en-US" dirty="0" smtClean="0">
                <a:solidFill>
                  <a:schemeClr val="tx1"/>
                </a:solidFill>
              </a:rPr>
              <a:t>): supplies stylistic info to web pages</a:t>
            </a:r>
          </a:p>
          <a:p>
            <a:pPr algn="l"/>
            <a:r>
              <a:rPr lang="en-US" dirty="0" err="1" smtClean="0">
                <a:solidFill>
                  <a:schemeClr val="tx1"/>
                </a:solidFill>
              </a:rPr>
              <a:t>J</a:t>
            </a:r>
            <a:r>
              <a:rPr lang="en-US" b="1" dirty="0" err="1" smtClean="0">
                <a:solidFill>
                  <a:schemeClr val="tx1"/>
                </a:solidFill>
              </a:rPr>
              <a:t>avascript</a:t>
            </a:r>
            <a:r>
              <a:rPr lang="en-US" dirty="0" smtClean="0">
                <a:solidFill>
                  <a:schemeClr val="tx1"/>
                </a:solidFill>
              </a:rPr>
              <a:t>: allows interactive and programmable web pages</a:t>
            </a:r>
          </a:p>
          <a:p>
            <a:pPr algn="l"/>
            <a:r>
              <a:rPr lang="en-US" dirty="0" smtClean="0">
                <a:solidFill>
                  <a:schemeClr val="tx1"/>
                </a:solidFill>
              </a:rPr>
              <a:t>Asynchronous </a:t>
            </a:r>
            <a:r>
              <a:rPr lang="en-US" dirty="0" err="1" smtClean="0">
                <a:solidFill>
                  <a:schemeClr val="tx1"/>
                </a:solidFill>
              </a:rPr>
              <a:t>Javascript</a:t>
            </a:r>
            <a:r>
              <a:rPr lang="en-US" dirty="0" smtClean="0">
                <a:solidFill>
                  <a:schemeClr val="tx1"/>
                </a:solidFill>
              </a:rPr>
              <a:t> and XML</a:t>
            </a:r>
          </a:p>
          <a:p>
            <a:pPr algn="l"/>
            <a:r>
              <a:rPr lang="en-US" b="1" dirty="0" smtClean="0">
                <a:solidFill>
                  <a:schemeClr val="tx1"/>
                </a:solidFill>
              </a:rPr>
              <a:t> (AJAX): </a:t>
            </a:r>
            <a:r>
              <a:rPr lang="en-US" dirty="0" smtClean="0">
                <a:solidFill>
                  <a:schemeClr val="tx1"/>
                </a:solidFill>
              </a:rPr>
              <a:t>allows fetching of web documents in the background for enhanced web interaction</a:t>
            </a:r>
          </a:p>
          <a:p>
            <a:pPr algn="l"/>
            <a:r>
              <a:rPr lang="en-US" b="1" dirty="0" smtClean="0">
                <a:solidFill>
                  <a:schemeClr val="tx1"/>
                </a:solidFill>
              </a:rPr>
              <a:t>Google AJAX Search API</a:t>
            </a:r>
            <a:r>
              <a:rPr lang="en-US" dirty="0" smtClean="0">
                <a:solidFill>
                  <a:schemeClr val="tx1"/>
                </a:solidFill>
              </a:rPr>
              <a:t>: embeds Google services in web pages</a:t>
            </a:r>
          </a:p>
          <a:p>
            <a:pPr algn="l"/>
            <a:r>
              <a:rPr lang="en-US" b="1" dirty="0" smtClean="0">
                <a:solidFill>
                  <a:schemeClr val="tx1"/>
                </a:solidFill>
              </a:rPr>
              <a:t>PHP Hypertext Processor (PHP): </a:t>
            </a:r>
            <a:r>
              <a:rPr lang="en-US" dirty="0" smtClean="0">
                <a:solidFill>
                  <a:schemeClr val="tx1"/>
                </a:solidFill>
              </a:rPr>
              <a:t>allows the web server to create pages dynamically</a:t>
            </a:r>
          </a:p>
          <a:p>
            <a:pPr algn="l"/>
            <a:r>
              <a:rPr lang="en-US" b="1" dirty="0" smtClean="0">
                <a:solidFill>
                  <a:schemeClr val="tx1"/>
                </a:solidFill>
              </a:rPr>
              <a:t>Structured Query Language </a:t>
            </a:r>
            <a:r>
              <a:rPr lang="en-US" dirty="0" smtClean="0">
                <a:solidFill>
                  <a:schemeClr val="tx1"/>
                </a:solidFill>
              </a:rPr>
              <a:t>(SQL): interaction with databases</a:t>
            </a: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effectLst>
                  <a:outerShdw blurRad="38100" dist="38100" dir="2700000" algn="tl">
                    <a:srgbClr val="000000">
                      <a:alpha val="43137"/>
                    </a:srgbClr>
                  </a:outerShdw>
                </a:effectLst>
              </a:rPr>
              <a:t>Course Objectives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609600"/>
            <a:ext cx="8229600" cy="6019800"/>
          </a:xfrm>
        </p:spPr>
        <p:txBody>
          <a:bodyPr/>
          <a:lstStyle/>
          <a:p>
            <a:pPr>
              <a:buNone/>
            </a:pPr>
            <a:r>
              <a:rPr lang="en-US" dirty="0" smtClean="0"/>
              <a:t>After completing this course, you will be able to:  </a:t>
            </a:r>
          </a:p>
          <a:p>
            <a:r>
              <a:rPr lang="en-US" dirty="0" smtClean="0"/>
              <a:t>Create a web page using HTML elements</a:t>
            </a:r>
          </a:p>
          <a:p>
            <a:pPr algn="just"/>
            <a:r>
              <a:rPr lang="en-US" dirty="0" smtClean="0"/>
              <a:t> Be able to apply CSS (style sheet rules) to parts of a web page, for altering display and behavior </a:t>
            </a:r>
          </a:p>
          <a:p>
            <a:r>
              <a:rPr lang="en-US" dirty="0" smtClean="0"/>
              <a:t>Be able to program interactive JavaScript in a web page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686800" cy="1470025"/>
          </a:xfrm>
        </p:spPr>
        <p:txBody>
          <a:bodyPr/>
          <a:lstStyle/>
          <a:p>
            <a:r>
              <a:rPr lang="en-US" b="1" dirty="0"/>
              <a:t>The Internet and World Wide Web</a:t>
            </a:r>
          </a:p>
        </p:txBody>
      </p:sp>
      <p:sp>
        <p:nvSpPr>
          <p:cNvPr id="3" name="Subtitle 2"/>
          <p:cNvSpPr>
            <a:spLocks noGrp="1"/>
          </p:cNvSpPr>
          <p:nvPr>
            <p:ph type="subTitle" idx="1"/>
          </p:nvPr>
        </p:nvSpPr>
        <p:spPr>
          <a:xfrm>
            <a:off x="457200" y="2057400"/>
            <a:ext cx="8382000" cy="4419600"/>
          </a:xfrm>
        </p:spPr>
        <p:txBody>
          <a:bodyPr/>
          <a:lstStyle/>
          <a:p>
            <a:pPr algn="l"/>
            <a:r>
              <a:rPr lang="en-US" dirty="0" smtClean="0">
                <a:solidFill>
                  <a:schemeClr val="tx1"/>
                </a:solidFill>
              </a:rPr>
              <a:t>What is the Internet?</a:t>
            </a:r>
          </a:p>
          <a:p>
            <a:pPr algn="l"/>
            <a:r>
              <a:rPr lang="en-US" dirty="0" smtClean="0">
                <a:solidFill>
                  <a:schemeClr val="tx1"/>
                </a:solidFill>
              </a:rPr>
              <a:t>---A series of tubes? </a:t>
            </a:r>
          </a:p>
          <a:p>
            <a:pPr algn="l"/>
            <a:r>
              <a:rPr lang="en-US" dirty="0" smtClean="0">
                <a:solidFill>
                  <a:schemeClr val="tx1"/>
                </a:solidFill>
              </a:rPr>
              <a:t>---How many internets are there? </a:t>
            </a:r>
          </a:p>
          <a:p>
            <a:pPr algn="l"/>
            <a:r>
              <a:rPr lang="en-US" dirty="0" smtClean="0">
                <a:solidFill>
                  <a:schemeClr val="tx1"/>
                </a:solidFill>
              </a:rPr>
              <a:t> </a:t>
            </a:r>
            <a:endParaRPr lang="en-US"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2057400" y="3981450"/>
            <a:ext cx="5764425" cy="2876550"/>
          </a:xfrm>
          <a:prstGeom prst="rect">
            <a:avLst/>
          </a:prstGeom>
          <a:noFill/>
          <a:ln w="9525">
            <a:noFill/>
            <a:miter lim="800000"/>
            <a:headEnd/>
            <a:tailEnd/>
          </a:ln>
          <a:effectLst/>
        </p:spPr>
      </p:pic>
      <p:sp>
        <p:nvSpPr>
          <p:cNvPr id="5" name="Smiley Face 4"/>
          <p:cNvSpPr/>
          <p:nvPr/>
        </p:nvSpPr>
        <p:spPr>
          <a:xfrm>
            <a:off x="3962400" y="2743200"/>
            <a:ext cx="609600" cy="3810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382000" cy="1470025"/>
          </a:xfrm>
        </p:spPr>
        <p:txBody>
          <a:bodyPr/>
          <a:lstStyle/>
          <a:p>
            <a:r>
              <a:rPr lang="en-US" b="1" dirty="0" smtClean="0"/>
              <a:t>Solutions from the public domain</a:t>
            </a:r>
            <a:endParaRPr lang="en-US" b="1" dirty="0"/>
          </a:p>
        </p:txBody>
      </p:sp>
      <p:sp>
        <p:nvSpPr>
          <p:cNvPr id="3" name="Subtitle 2"/>
          <p:cNvSpPr>
            <a:spLocks noGrp="1"/>
          </p:cNvSpPr>
          <p:nvPr>
            <p:ph type="subTitle" idx="1"/>
          </p:nvPr>
        </p:nvSpPr>
        <p:spPr>
          <a:xfrm>
            <a:off x="304800" y="685800"/>
            <a:ext cx="8839200" cy="6172200"/>
          </a:xfrm>
        </p:spPr>
        <p:txBody>
          <a:bodyPr>
            <a:normAutofit/>
          </a:bodyPr>
          <a:lstStyle/>
          <a:p>
            <a:pPr algn="just"/>
            <a:r>
              <a:rPr lang="en-US" sz="3600" dirty="0" smtClean="0">
                <a:solidFill>
                  <a:schemeClr val="tx1"/>
                </a:solidFill>
              </a:rPr>
              <a:t>--a </a:t>
            </a:r>
            <a:r>
              <a:rPr lang="en-US" sz="3600" dirty="0">
                <a:solidFill>
                  <a:schemeClr val="tx1"/>
                </a:solidFill>
              </a:rPr>
              <a:t>connection of computer networks using the Internet </a:t>
            </a:r>
            <a:r>
              <a:rPr lang="en-US" sz="3600" dirty="0" smtClean="0">
                <a:solidFill>
                  <a:schemeClr val="tx1"/>
                </a:solidFill>
              </a:rPr>
              <a:t>Protocol </a:t>
            </a:r>
            <a:r>
              <a:rPr lang="en-US" sz="3600" dirty="0">
                <a:solidFill>
                  <a:schemeClr val="tx1"/>
                </a:solidFill>
              </a:rPr>
              <a:t>(IP</a:t>
            </a:r>
            <a:r>
              <a:rPr lang="en-US" sz="3600" dirty="0" smtClean="0">
                <a:solidFill>
                  <a:schemeClr val="tx1"/>
                </a:solidFill>
              </a:rPr>
              <a:t>)</a:t>
            </a:r>
          </a:p>
          <a:p>
            <a:pPr algn="just"/>
            <a:r>
              <a:rPr lang="en-US" sz="3600" dirty="0" smtClean="0">
                <a:solidFill>
                  <a:schemeClr val="tx1"/>
                </a:solidFill>
              </a:rPr>
              <a:t>--</a:t>
            </a:r>
            <a:r>
              <a:rPr lang="en-US" sz="3600" b="1" dirty="0" smtClean="0">
                <a:solidFill>
                  <a:srgbClr val="FF0000"/>
                </a:solidFill>
                <a:effectLst>
                  <a:outerShdw blurRad="38100" dist="38100" dir="2700000" algn="tl">
                    <a:srgbClr val="000000">
                      <a:alpha val="43137"/>
                    </a:srgbClr>
                  </a:outerShdw>
                </a:effectLst>
              </a:rPr>
              <a:t>What's </a:t>
            </a:r>
            <a:r>
              <a:rPr lang="en-US" sz="3600" b="1" dirty="0">
                <a:solidFill>
                  <a:srgbClr val="FF0000"/>
                </a:solidFill>
                <a:effectLst>
                  <a:outerShdw blurRad="38100" dist="38100" dir="2700000" algn="tl">
                    <a:srgbClr val="000000">
                      <a:alpha val="43137"/>
                    </a:srgbClr>
                  </a:outerShdw>
                </a:effectLst>
              </a:rPr>
              <a:t>the difference between the Internet and the World </a:t>
            </a:r>
            <a:r>
              <a:rPr lang="en-US" sz="3600" b="1" dirty="0" smtClean="0">
                <a:solidFill>
                  <a:srgbClr val="FF0000"/>
                </a:solidFill>
                <a:effectLst>
                  <a:outerShdw blurRad="38100" dist="38100" dir="2700000" algn="tl">
                    <a:srgbClr val="000000">
                      <a:alpha val="43137"/>
                    </a:srgbClr>
                  </a:outerShdw>
                </a:effectLst>
              </a:rPr>
              <a:t>Wide </a:t>
            </a:r>
            <a:r>
              <a:rPr lang="en-US" sz="3600" b="1" dirty="0">
                <a:solidFill>
                  <a:srgbClr val="FF0000"/>
                </a:solidFill>
                <a:effectLst>
                  <a:outerShdw blurRad="38100" dist="38100" dir="2700000" algn="tl">
                    <a:srgbClr val="000000">
                      <a:alpha val="43137"/>
                    </a:srgbClr>
                  </a:outerShdw>
                </a:effectLst>
              </a:rPr>
              <a:t>Web (WWW</a:t>
            </a:r>
            <a:r>
              <a:rPr lang="en-US" sz="3600" b="1" dirty="0" smtClean="0">
                <a:solidFill>
                  <a:srgbClr val="FF0000"/>
                </a:solidFill>
                <a:effectLst>
                  <a:outerShdw blurRad="38100" dist="38100" dir="2700000" algn="tl">
                    <a:srgbClr val="000000">
                      <a:alpha val="43137"/>
                    </a:srgbClr>
                  </a:outerShdw>
                </a:effectLst>
              </a:rPr>
              <a:t>)? </a:t>
            </a:r>
          </a:p>
          <a:p>
            <a:pPr algn="just"/>
            <a:r>
              <a:rPr lang="en-US" sz="3600" dirty="0" smtClean="0">
                <a:solidFill>
                  <a:schemeClr val="tx1"/>
                </a:solidFill>
              </a:rPr>
              <a:t>--the </a:t>
            </a:r>
            <a:r>
              <a:rPr lang="en-US" sz="3600" dirty="0">
                <a:solidFill>
                  <a:schemeClr val="tx1"/>
                </a:solidFill>
              </a:rPr>
              <a:t>Web is the collection of web sites and pages around the </a:t>
            </a:r>
            <a:r>
              <a:rPr lang="en-US" sz="3600" dirty="0" smtClean="0">
                <a:solidFill>
                  <a:schemeClr val="tx1"/>
                </a:solidFill>
              </a:rPr>
              <a:t>world</a:t>
            </a:r>
            <a:r>
              <a:rPr lang="en-US" sz="3600" dirty="0">
                <a:solidFill>
                  <a:schemeClr val="tx1"/>
                </a:solidFill>
              </a:rPr>
              <a:t>; </a:t>
            </a:r>
            <a:endParaRPr lang="en-US" sz="3600" dirty="0" smtClean="0">
              <a:solidFill>
                <a:schemeClr val="tx1"/>
              </a:solidFill>
            </a:endParaRPr>
          </a:p>
          <a:p>
            <a:pPr algn="just"/>
            <a:r>
              <a:rPr lang="en-US" sz="3600" dirty="0" smtClean="0">
                <a:solidFill>
                  <a:schemeClr val="tx1"/>
                </a:solidFill>
              </a:rPr>
              <a:t>---the </a:t>
            </a:r>
            <a:r>
              <a:rPr lang="en-US" sz="3600" dirty="0">
                <a:solidFill>
                  <a:schemeClr val="tx1"/>
                </a:solidFill>
              </a:rPr>
              <a:t>Internet is larger and also </a:t>
            </a:r>
            <a:r>
              <a:rPr lang="en-US" sz="3600" dirty="0" smtClean="0">
                <a:solidFill>
                  <a:schemeClr val="tx1"/>
                </a:solidFill>
              </a:rPr>
              <a:t>includes other </a:t>
            </a:r>
            <a:r>
              <a:rPr lang="en-US" sz="3600" dirty="0">
                <a:solidFill>
                  <a:schemeClr val="tx1"/>
                </a:solidFill>
              </a:rPr>
              <a:t>services such as email, chat, online games, etc.</a:t>
            </a:r>
          </a:p>
          <a:p>
            <a:pPr algn="l"/>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GB" b="1" dirty="0" smtClean="0"/>
              <a:t>History of the Internet</a:t>
            </a:r>
            <a:endParaRPr lang="en-GB" dirty="0"/>
          </a:p>
        </p:txBody>
      </p:sp>
      <p:sp>
        <p:nvSpPr>
          <p:cNvPr id="3" name="Content Placeholder 2"/>
          <p:cNvSpPr>
            <a:spLocks noGrp="1"/>
          </p:cNvSpPr>
          <p:nvPr>
            <p:ph idx="1"/>
          </p:nvPr>
        </p:nvSpPr>
        <p:spPr>
          <a:xfrm>
            <a:off x="76200" y="457200"/>
            <a:ext cx="8686800" cy="6019800"/>
          </a:xfrm>
        </p:spPr>
        <p:txBody>
          <a:bodyPr>
            <a:noAutofit/>
          </a:bodyPr>
          <a:lstStyle/>
          <a:p>
            <a:pPr algn="just"/>
            <a:endParaRPr lang="en-GB" sz="2900" dirty="0" smtClean="0"/>
          </a:p>
          <a:p>
            <a:pPr algn="just"/>
            <a:r>
              <a:rPr lang="en-GB" sz="2900" dirty="0" smtClean="0"/>
              <a:t>The </a:t>
            </a:r>
            <a:r>
              <a:rPr lang="en-GB" sz="2900" dirty="0"/>
              <a:t>Internet came as a result of the crave </a:t>
            </a:r>
            <a:r>
              <a:rPr lang="en-GB" sz="2900" dirty="0" smtClean="0"/>
              <a:t>for </a:t>
            </a:r>
            <a:r>
              <a:rPr lang="en-GB" sz="2900" dirty="0"/>
              <a:t>a robust, efficient, store and forward, data network based on packets-switching as against the circuit-switching (telephone network) previously in existence. The Internet was developed by Paul </a:t>
            </a:r>
            <a:r>
              <a:rPr lang="en-GB" sz="2900" dirty="0" err="1"/>
              <a:t>Baran</a:t>
            </a:r>
            <a:r>
              <a:rPr lang="en-GB" sz="2900" dirty="0"/>
              <a:t> and Donald Davis in 1962. This packet switching technology was first implemented in the US </a:t>
            </a:r>
            <a:r>
              <a:rPr lang="en-GB" sz="2900" dirty="0" err="1"/>
              <a:t>Defense</a:t>
            </a:r>
            <a:r>
              <a:rPr lang="en-GB" sz="2900" dirty="0"/>
              <a:t> Advanced Research Projects Agency (</a:t>
            </a:r>
            <a:r>
              <a:rPr lang="en-GB" sz="2900" dirty="0" err="1"/>
              <a:t>DARPA</a:t>
            </a:r>
            <a:r>
              <a:rPr lang="en-GB" sz="2900" dirty="0"/>
              <a:t>) as ARPANET, a large area network developed by the Advanced Research projects Agency in late 60s. By early 70s ARPANET had spanned the US continent and was extended to some parts of Europe by 1973 and later to the rest of the world</a:t>
            </a:r>
            <a:r>
              <a:rPr lang="en-GB" sz="2900" dirty="0" smtClean="0"/>
              <a:t>.</a:t>
            </a:r>
            <a:r>
              <a:rPr lang="en-GB" sz="2900" dirty="0"/>
              <a:t> </a:t>
            </a:r>
          </a:p>
          <a:p>
            <a:pPr algn="just"/>
            <a:endParaRPr lang="en-GB" sz="2900" dirty="0"/>
          </a:p>
        </p:txBody>
      </p:sp>
    </p:spTree>
    <p:extLst>
      <p:ext uri="{BB962C8B-B14F-4D97-AF65-F5344CB8AC3E}">
        <p14:creationId xmlns:p14="http://schemas.microsoft.com/office/powerpoint/2010/main" xmlns="" val="4086847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History of the Internet Cont’d</a:t>
            </a:r>
            <a:endParaRPr lang="en-GB" b="1" dirty="0"/>
          </a:p>
        </p:txBody>
      </p:sp>
      <p:sp>
        <p:nvSpPr>
          <p:cNvPr id="3" name="Content Placeholder 2"/>
          <p:cNvSpPr>
            <a:spLocks noGrp="1"/>
          </p:cNvSpPr>
          <p:nvPr>
            <p:ph idx="1"/>
          </p:nvPr>
        </p:nvSpPr>
        <p:spPr>
          <a:xfrm>
            <a:off x="228600" y="1600200"/>
            <a:ext cx="8458200" cy="5257800"/>
          </a:xfrm>
        </p:spPr>
        <p:txBody>
          <a:bodyPr>
            <a:normAutofit/>
          </a:bodyPr>
          <a:lstStyle/>
          <a:p>
            <a:pPr lvl="1" algn="just"/>
            <a:r>
              <a:rPr lang="en-GB" sz="3600" dirty="0" smtClean="0"/>
              <a:t>By 1986, the US Science Foundation (NSF) initiated a network called </a:t>
            </a:r>
            <a:r>
              <a:rPr lang="en-GB" sz="3600" dirty="0" err="1" smtClean="0"/>
              <a:t>NSFNET</a:t>
            </a:r>
            <a:r>
              <a:rPr lang="en-GB" sz="3600" dirty="0" smtClean="0"/>
              <a:t>, which later became a major component of the Net. Similarly, other networks were developed throughout the US through which the rest of the world was connected to form a global network of systems and network called the Internet.</a:t>
            </a:r>
          </a:p>
          <a:p>
            <a:pPr lvl="1" algn="just"/>
            <a:endParaRPr lang="en-GB" sz="3600" dirty="0"/>
          </a:p>
        </p:txBody>
      </p:sp>
    </p:spTree>
    <p:extLst>
      <p:ext uri="{BB962C8B-B14F-4D97-AF65-F5344CB8AC3E}">
        <p14:creationId xmlns:p14="http://schemas.microsoft.com/office/powerpoint/2010/main" xmlns="" val="1336782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b="1" dirty="0" smtClean="0"/>
              <a:t>Internet Protocol (IP)</a:t>
            </a:r>
            <a:endParaRPr lang="en-US" b="1" dirty="0"/>
          </a:p>
        </p:txBody>
      </p:sp>
      <p:sp>
        <p:nvSpPr>
          <p:cNvPr id="3" name="Subtitle 2"/>
          <p:cNvSpPr>
            <a:spLocks noGrp="1"/>
          </p:cNvSpPr>
          <p:nvPr>
            <p:ph type="subTitle" idx="1"/>
          </p:nvPr>
        </p:nvSpPr>
        <p:spPr>
          <a:xfrm>
            <a:off x="76200" y="914400"/>
            <a:ext cx="8382000" cy="5867400"/>
          </a:xfrm>
        </p:spPr>
        <p:txBody>
          <a:bodyPr>
            <a:normAutofit fontScale="92500" lnSpcReduction="20000"/>
          </a:bodyPr>
          <a:lstStyle/>
          <a:p>
            <a:pPr algn="l"/>
            <a:r>
              <a:rPr lang="en-US" dirty="0" smtClean="0">
                <a:solidFill>
                  <a:schemeClr val="tx1"/>
                </a:solidFill>
              </a:rPr>
              <a:t>--a </a:t>
            </a:r>
            <a:r>
              <a:rPr lang="en-US" dirty="0">
                <a:solidFill>
                  <a:schemeClr val="tx1"/>
                </a:solidFill>
              </a:rPr>
              <a:t>simple protocol for attempting to send data between two </a:t>
            </a:r>
            <a:r>
              <a:rPr lang="en-US" dirty="0" smtClean="0">
                <a:solidFill>
                  <a:schemeClr val="tx1"/>
                </a:solidFill>
              </a:rPr>
              <a:t>computers each </a:t>
            </a:r>
            <a:r>
              <a:rPr lang="en-US" dirty="0">
                <a:solidFill>
                  <a:schemeClr val="tx1"/>
                </a:solidFill>
              </a:rPr>
              <a:t>device has a 32-bit IP </a:t>
            </a:r>
            <a:r>
              <a:rPr lang="en-US" dirty="0" smtClean="0">
                <a:solidFill>
                  <a:schemeClr val="tx1"/>
                </a:solidFill>
              </a:rPr>
              <a:t>address </a:t>
            </a:r>
          </a:p>
          <a:p>
            <a:pPr algn="l"/>
            <a:r>
              <a:rPr lang="en-US" dirty="0" smtClean="0">
                <a:solidFill>
                  <a:schemeClr val="tx1"/>
                </a:solidFill>
              </a:rPr>
              <a:t>--addresses </a:t>
            </a:r>
            <a:r>
              <a:rPr lang="en-US" dirty="0">
                <a:solidFill>
                  <a:schemeClr val="tx1"/>
                </a:solidFill>
              </a:rPr>
              <a:t>written as four 8-bit numbers (between 0 and 255)</a:t>
            </a:r>
          </a:p>
          <a:p>
            <a:pPr algn="l"/>
            <a:r>
              <a:rPr lang="en-US" dirty="0">
                <a:solidFill>
                  <a:schemeClr val="tx1"/>
                </a:solidFill>
              </a:rPr>
              <a:t>e.g. 145.10.34.3</a:t>
            </a:r>
          </a:p>
          <a:p>
            <a:pPr algn="l"/>
            <a:endParaRPr lang="en-US" dirty="0" smtClean="0">
              <a:solidFill>
                <a:schemeClr val="tx1"/>
              </a:solidFill>
            </a:endParaRPr>
          </a:p>
          <a:p>
            <a:pPr algn="l"/>
            <a:endParaRPr lang="en-US" dirty="0">
              <a:solidFill>
                <a:schemeClr val="tx1"/>
              </a:solidFill>
            </a:endParaRPr>
          </a:p>
          <a:p>
            <a:pPr algn="l"/>
            <a:endParaRPr lang="en-US" dirty="0" smtClean="0">
              <a:solidFill>
                <a:schemeClr val="tx1"/>
              </a:solidFill>
            </a:endParaRPr>
          </a:p>
          <a:p>
            <a:pPr algn="l"/>
            <a:r>
              <a:rPr lang="en-US" dirty="0">
                <a:solidFill>
                  <a:schemeClr val="tx1"/>
                </a:solidFill>
              </a:rPr>
              <a:t>find out your internet IP address: whatismyip.com</a:t>
            </a:r>
          </a:p>
          <a:p>
            <a:pPr algn="l"/>
            <a:r>
              <a:rPr lang="en-US" dirty="0">
                <a:solidFill>
                  <a:schemeClr val="tx1"/>
                </a:solidFill>
              </a:rPr>
              <a:t>find out your local IP address:</a:t>
            </a:r>
          </a:p>
          <a:p>
            <a:pPr algn="l"/>
            <a:r>
              <a:rPr lang="en-US" dirty="0">
                <a:solidFill>
                  <a:schemeClr val="tx1"/>
                </a:solidFill>
              </a:rPr>
              <a:t>in a terminal, </a:t>
            </a:r>
            <a:r>
              <a:rPr lang="en-US" dirty="0" smtClean="0">
                <a:solidFill>
                  <a:schemeClr val="tx1"/>
                </a:solidFill>
              </a:rPr>
              <a:t>type: </a:t>
            </a:r>
            <a:r>
              <a:rPr lang="en-US" dirty="0" err="1" smtClean="0">
                <a:solidFill>
                  <a:schemeClr val="tx1"/>
                </a:solidFill>
              </a:rPr>
              <a:t>ipconfig</a:t>
            </a:r>
            <a:r>
              <a:rPr lang="en-US" dirty="0" smtClean="0">
                <a:solidFill>
                  <a:schemeClr val="tx1"/>
                </a:solidFill>
              </a:rPr>
              <a:t> (Windows</a:t>
            </a:r>
            <a:r>
              <a:rPr lang="en-US" dirty="0">
                <a:solidFill>
                  <a:schemeClr val="tx1"/>
                </a:solidFill>
              </a:rPr>
              <a:t>) </a:t>
            </a:r>
            <a:r>
              <a:rPr lang="en-US" dirty="0" smtClean="0">
                <a:solidFill>
                  <a:schemeClr val="tx1"/>
                </a:solidFill>
              </a:rPr>
              <a:t>or </a:t>
            </a:r>
            <a:r>
              <a:rPr lang="en-US" dirty="0" err="1" smtClean="0">
                <a:solidFill>
                  <a:schemeClr val="tx1"/>
                </a:solidFill>
              </a:rPr>
              <a:t>ifconfig</a:t>
            </a:r>
            <a:r>
              <a:rPr lang="en-US" dirty="0" smtClean="0">
                <a:solidFill>
                  <a:schemeClr val="tx1"/>
                </a:solidFill>
              </a:rPr>
              <a:t> (Mac/Linux</a:t>
            </a:r>
            <a:r>
              <a:rPr lang="en-US" dirty="0">
                <a:solidFill>
                  <a:schemeClr val="tx1"/>
                </a:solidFill>
              </a:rPr>
              <a:t>)</a:t>
            </a:r>
          </a:p>
          <a:p>
            <a:pPr algn="l"/>
            <a:endParaRPr lang="en-US"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2714625" y="2514600"/>
            <a:ext cx="6429375" cy="1838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Domain Names and IP Addresses </a:t>
            </a:r>
            <a:r>
              <a:rPr lang="en-GB" dirty="0"/>
              <a:t/>
            </a:r>
            <a:br>
              <a:rPr lang="en-GB" dirty="0"/>
            </a:br>
            <a:endParaRPr lang="en-GB" dirty="0"/>
          </a:p>
        </p:txBody>
      </p:sp>
      <p:sp>
        <p:nvSpPr>
          <p:cNvPr id="3" name="Content Placeholder 2"/>
          <p:cNvSpPr>
            <a:spLocks noGrp="1"/>
          </p:cNvSpPr>
          <p:nvPr>
            <p:ph idx="1"/>
          </p:nvPr>
        </p:nvSpPr>
        <p:spPr>
          <a:xfrm>
            <a:off x="152400" y="990600"/>
            <a:ext cx="8839200" cy="5638800"/>
          </a:xfrm>
        </p:spPr>
        <p:txBody>
          <a:bodyPr>
            <a:noAutofit/>
          </a:bodyPr>
          <a:lstStyle/>
          <a:p>
            <a:pPr algn="just"/>
            <a:r>
              <a:rPr lang="en-GB" sz="3000" dirty="0"/>
              <a:t>For the sake of this study, it is important to understand that all the entities and intermediaries of the Net are given unique names for easy identification and delivery of messages. Therefore, all the hosts/nodes on the Internet are identified through a unique identifier called </a:t>
            </a:r>
            <a:r>
              <a:rPr lang="en-GB" sz="3000" b="1" dirty="0">
                <a:effectLst>
                  <a:outerShdw blurRad="38100" dist="38100" dir="2700000" algn="tl">
                    <a:srgbClr val="000000">
                      <a:alpha val="43137"/>
                    </a:srgbClr>
                  </a:outerShdw>
                </a:effectLst>
              </a:rPr>
              <a:t>domain names</a:t>
            </a:r>
            <a:r>
              <a:rPr lang="en-GB" sz="3000" b="1" dirty="0" smtClean="0">
                <a:effectLst>
                  <a:outerShdw blurRad="38100" dist="38100" dir="2700000" algn="tl">
                    <a:srgbClr val="000000">
                      <a:alpha val="43137"/>
                    </a:srgbClr>
                  </a:outerShdw>
                </a:effectLst>
              </a:rPr>
              <a:t>.</a:t>
            </a:r>
            <a:r>
              <a:rPr lang="en-GB" sz="3000" b="1" dirty="0">
                <a:effectLst>
                  <a:outerShdw blurRad="38100" dist="38100" dir="2700000" algn="tl">
                    <a:srgbClr val="000000">
                      <a:alpha val="43137"/>
                    </a:srgbClr>
                  </a:outerShdw>
                </a:effectLst>
              </a:rPr>
              <a:t> </a:t>
            </a:r>
          </a:p>
          <a:p>
            <a:pPr algn="just"/>
            <a:r>
              <a:rPr lang="en-GB" sz="3000" b="1" dirty="0"/>
              <a:t>NOTE(a symbol which must be explained at the beginning of the text </a:t>
            </a:r>
            <a:r>
              <a:rPr lang="en-GB" sz="3000" b="1" dirty="0" err="1"/>
              <a:t>bk</a:t>
            </a:r>
            <a:r>
              <a:rPr lang="en-GB" sz="3000" b="1" dirty="0"/>
              <a:t>)</a:t>
            </a:r>
            <a:r>
              <a:rPr lang="en-GB" sz="3000" dirty="0"/>
              <a:t>: Hosts are the organisation who owns a particular network while nodes are the various computers connecting the Internet via the host.</a:t>
            </a:r>
          </a:p>
          <a:p>
            <a:pPr algn="just"/>
            <a:endParaRPr lang="en-GB" sz="3000" dirty="0"/>
          </a:p>
        </p:txBody>
      </p:sp>
    </p:spTree>
    <p:extLst>
      <p:ext uri="{BB962C8B-B14F-4D97-AF65-F5344CB8AC3E}">
        <p14:creationId xmlns:p14="http://schemas.microsoft.com/office/powerpoint/2010/main" xmlns="" val="1336782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8997</TotalTime>
  <Words>1435</Words>
  <Application>Microsoft Office PowerPoint</Application>
  <PresentationFormat>On-screen Show (4:3)</PresentationFormat>
  <Paragraphs>141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Week 2, Lesson 2 </vt:lpstr>
      <vt:lpstr>About this course: </vt:lpstr>
      <vt:lpstr>Course Objectives</vt:lpstr>
      <vt:lpstr>The Internet and World Wide Web</vt:lpstr>
      <vt:lpstr>Solutions from the public domain</vt:lpstr>
      <vt:lpstr>History of the Internet</vt:lpstr>
      <vt:lpstr>History of the Internet Cont’d</vt:lpstr>
      <vt:lpstr>Internet Protocol (IP)</vt:lpstr>
      <vt:lpstr>Domain Names and IP Addresses  </vt:lpstr>
      <vt:lpstr>Domain Names &amp; URL</vt:lpstr>
      <vt:lpstr>Slide 11</vt:lpstr>
      <vt:lpstr>Slide 12</vt:lpstr>
      <vt:lpstr>Transmission Control Protocol (TCP)</vt:lpstr>
      <vt:lpstr>Organisations &amp; Web Development</vt:lpstr>
      <vt:lpstr>Slide 15</vt:lpstr>
      <vt:lpstr>Functions of W3C, IETF and ICANN</vt:lpstr>
      <vt:lpstr>Functions Cont’d</vt:lpstr>
      <vt:lpstr>Slide 18</vt:lpstr>
      <vt:lpstr>Slide 19</vt:lpstr>
      <vt:lpstr>Web Server</vt:lpstr>
      <vt:lpstr>Web Browser</vt:lpstr>
      <vt:lpstr>Hypertext Transport Protocol (HTTP </vt:lpstr>
      <vt:lpstr>HTTP error codes/acknowledgment </vt:lpstr>
      <vt:lpstr>Web programming technologies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Overview</dc:title>
  <dc:creator>funky</dc:creator>
  <cp:lastModifiedBy>funky</cp:lastModifiedBy>
  <cp:revision>73</cp:revision>
  <dcterms:created xsi:type="dcterms:W3CDTF">2017-07-19T11:49:08Z</dcterms:created>
  <dcterms:modified xsi:type="dcterms:W3CDTF">2017-09-14T14:50:59Z</dcterms:modified>
</cp:coreProperties>
</file>